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handoutMasterIdLst>
    <p:handoutMasterId r:id="rId27"/>
  </p:handoutMasterIdLst>
  <p:sldIdLst>
    <p:sldId id="287" r:id="rId2"/>
    <p:sldId id="358" r:id="rId3"/>
    <p:sldId id="1222" r:id="rId4"/>
    <p:sldId id="1205" r:id="rId5"/>
    <p:sldId id="1206" r:id="rId6"/>
    <p:sldId id="1207" r:id="rId7"/>
    <p:sldId id="1208" r:id="rId8"/>
    <p:sldId id="1140" r:id="rId9"/>
    <p:sldId id="1210" r:id="rId10"/>
    <p:sldId id="1209" r:id="rId11"/>
    <p:sldId id="1212" r:id="rId12"/>
    <p:sldId id="1215" r:id="rId13"/>
    <p:sldId id="1214" r:id="rId14"/>
    <p:sldId id="1218" r:id="rId15"/>
    <p:sldId id="1219" r:id="rId16"/>
    <p:sldId id="1211" r:id="rId17"/>
    <p:sldId id="1216" r:id="rId18"/>
    <p:sldId id="1224" r:id="rId19"/>
    <p:sldId id="1223" r:id="rId20"/>
    <p:sldId id="1220" r:id="rId21"/>
    <p:sldId id="381" r:id="rId22"/>
    <p:sldId id="382" r:id="rId23"/>
    <p:sldId id="379" r:id="rId24"/>
    <p:sldId id="1181" r:id="rId25"/>
  </p:sldIdLst>
  <p:sldSz cx="12192000" cy="6858000"/>
  <p:notesSz cx="9775825" cy="66452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eader Slides" id="{DE8BF54A-1323-4403-83F8-D7B5510C9D53}">
          <p14:sldIdLst>
            <p14:sldId id="287"/>
            <p14:sldId id="358"/>
            <p14:sldId id="1222"/>
            <p14:sldId id="1205"/>
            <p14:sldId id="1206"/>
            <p14:sldId id="1207"/>
            <p14:sldId id="1208"/>
            <p14:sldId id="1140"/>
            <p14:sldId id="1210"/>
            <p14:sldId id="1209"/>
            <p14:sldId id="1212"/>
            <p14:sldId id="1215"/>
            <p14:sldId id="1214"/>
            <p14:sldId id="1218"/>
            <p14:sldId id="1219"/>
            <p14:sldId id="1211"/>
            <p14:sldId id="1216"/>
            <p14:sldId id="1224"/>
            <p14:sldId id="1223"/>
            <p14:sldId id="1220"/>
            <p14:sldId id="381"/>
            <p14:sldId id="382"/>
            <p14:sldId id="379"/>
            <p14:sldId id="118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ove, Susan" initials="G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FFFF"/>
    <a:srgbClr val="000000"/>
    <a:srgbClr val="00EDB5"/>
    <a:srgbClr val="20D3FF"/>
    <a:srgbClr val="7F007D"/>
    <a:srgbClr val="F3622C"/>
    <a:srgbClr val="004050"/>
    <a:srgbClr val="FF00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72" autoAdjust="0"/>
    <p:restoredTop sz="80182" autoAdjust="0"/>
  </p:normalViewPr>
  <p:slideViewPr>
    <p:cSldViewPr snapToGrid="0" snapToObjects="1" showGuides="1">
      <p:cViewPr varScale="1">
        <p:scale>
          <a:sx n="73" d="100"/>
          <a:sy n="73" d="100"/>
        </p:scale>
        <p:origin x="696" y="66"/>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09" d="100"/>
          <a:sy n="109" d="100"/>
        </p:scale>
        <p:origin x="123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DAB7CA-6EA2-4520-AAA6-0558A7933398}"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n-GB"/>
        </a:p>
      </dgm:t>
    </dgm:pt>
    <dgm:pt modelId="{07439B85-A8BE-4999-A53A-CB5D7AA59BA6}">
      <dgm:prSet phldrT="[Text]"/>
      <dgm:spPr/>
      <dgm:t>
        <a:bodyPr/>
        <a:lstStyle/>
        <a:p>
          <a:r>
            <a:rPr lang="en-GB" b="1" dirty="0">
              <a:latin typeface="Consolas" panose="020B0609020204030204" pitchFamily="49" charset="0"/>
            </a:rPr>
            <a:t>String</a:t>
          </a:r>
        </a:p>
      </dgm:t>
    </dgm:pt>
    <dgm:pt modelId="{067BAAFF-EE59-4ACF-96E4-4F1E74271B3E}" type="parTrans" cxnId="{13B8715C-1CCB-4042-855F-AACB853EC5A6}">
      <dgm:prSet/>
      <dgm:spPr/>
      <dgm:t>
        <a:bodyPr/>
        <a:lstStyle/>
        <a:p>
          <a:endParaRPr lang="en-GB"/>
        </a:p>
      </dgm:t>
    </dgm:pt>
    <dgm:pt modelId="{0AD3204A-9B06-46E8-BD75-15CF6857EF2B}" type="sibTrans" cxnId="{13B8715C-1CCB-4042-855F-AACB853EC5A6}">
      <dgm:prSet/>
      <dgm:spPr/>
      <dgm:t>
        <a:bodyPr/>
        <a:lstStyle/>
        <a:p>
          <a:endParaRPr lang="en-GB"/>
        </a:p>
      </dgm:t>
    </dgm:pt>
    <dgm:pt modelId="{7B254473-3541-401B-8BFC-C70125C55C91}">
      <dgm:prSet phldrT="[Text]"/>
      <dgm:spPr/>
      <dgm:t>
        <a:bodyPr/>
        <a:lstStyle/>
        <a:p>
          <a:r>
            <a:rPr lang="en-GB" sz="1600" kern="1200" dirty="0"/>
            <a:t>Mutable; dynamic in size (can shrink and grow)</a:t>
          </a:r>
        </a:p>
      </dgm:t>
    </dgm:pt>
    <dgm:pt modelId="{1FD84876-09C1-497C-ABE1-47AFD1E971BA}" type="parTrans" cxnId="{05B0F1CB-E51D-404D-99A5-CFAF50CAFF78}">
      <dgm:prSet/>
      <dgm:spPr/>
      <dgm:t>
        <a:bodyPr/>
        <a:lstStyle/>
        <a:p>
          <a:endParaRPr lang="en-GB"/>
        </a:p>
      </dgm:t>
    </dgm:pt>
    <dgm:pt modelId="{9ED60167-1F7C-4629-BA83-7B1F302C4E1B}" type="sibTrans" cxnId="{05B0F1CB-E51D-404D-99A5-CFAF50CAFF78}">
      <dgm:prSet/>
      <dgm:spPr/>
      <dgm:t>
        <a:bodyPr/>
        <a:lstStyle/>
        <a:p>
          <a:endParaRPr lang="en-GB"/>
        </a:p>
      </dgm:t>
    </dgm:pt>
    <dgm:pt modelId="{4F59B631-4B0D-49F8-B27D-B361CEA4C5B0}">
      <dgm:prSet phldrT="[Text]"/>
      <dgm:spPr/>
      <dgm:t>
        <a:bodyPr/>
        <a:lstStyle/>
        <a:p>
          <a:r>
            <a:rPr lang="en-GB" b="1" dirty="0">
              <a:latin typeface="Consolas" panose="020B0609020204030204" pitchFamily="49" charset="0"/>
            </a:rPr>
            <a:t>str</a:t>
          </a:r>
        </a:p>
      </dgm:t>
    </dgm:pt>
    <dgm:pt modelId="{EF720B42-1BD6-4809-93E9-693883F6E9C1}" type="parTrans" cxnId="{FB747021-DEE5-41F4-BCBD-678972D71496}">
      <dgm:prSet/>
      <dgm:spPr/>
      <dgm:t>
        <a:bodyPr/>
        <a:lstStyle/>
        <a:p>
          <a:endParaRPr lang="en-GB"/>
        </a:p>
      </dgm:t>
    </dgm:pt>
    <dgm:pt modelId="{E8153BE7-8355-4658-B40B-DEE929949E75}" type="sibTrans" cxnId="{FB747021-DEE5-41F4-BCBD-678972D71496}">
      <dgm:prSet/>
      <dgm:spPr/>
      <dgm:t>
        <a:bodyPr/>
        <a:lstStyle/>
        <a:p>
          <a:endParaRPr lang="en-GB"/>
        </a:p>
      </dgm:t>
    </dgm:pt>
    <dgm:pt modelId="{5A06DF65-25FC-41B6-A730-A9BE1D61AF74}">
      <dgm:prSet phldrT="[Text]"/>
      <dgm:spPr/>
      <dgm:t>
        <a:bodyPr/>
        <a:lstStyle/>
        <a:p>
          <a:r>
            <a:rPr lang="en-GB" sz="1600" kern="1200" dirty="0"/>
            <a:t>…string text is on the heap</a:t>
          </a:r>
        </a:p>
      </dgm:t>
    </dgm:pt>
    <dgm:pt modelId="{28AB0DF0-F61A-45C5-B879-61CB629529E0}" type="parTrans" cxnId="{291B6D4D-C612-42D2-B383-7948C56BC71A}">
      <dgm:prSet/>
      <dgm:spPr/>
      <dgm:t>
        <a:bodyPr/>
        <a:lstStyle/>
        <a:p>
          <a:endParaRPr lang="en-GB"/>
        </a:p>
      </dgm:t>
    </dgm:pt>
    <dgm:pt modelId="{0B135E02-1B8E-4151-8B8B-A290002FFE34}" type="sibTrans" cxnId="{291B6D4D-C612-42D2-B383-7948C56BC71A}">
      <dgm:prSet/>
      <dgm:spPr/>
      <dgm:t>
        <a:bodyPr/>
        <a:lstStyle/>
        <a:p>
          <a:endParaRPr lang="en-GB"/>
        </a:p>
      </dgm:t>
    </dgm:pt>
    <dgm:pt modelId="{BF2AD3A2-64FC-4955-91AC-633E5C0DB55A}">
      <dgm:prSet phldrT="[Text]"/>
      <dgm:spPr/>
      <dgm:t>
        <a:bodyPr/>
        <a:lstStyle/>
        <a:p>
          <a:r>
            <a:rPr lang="en-GB" sz="1600" kern="1200" dirty="0"/>
            <a:t>String object is on the stack, points to...</a:t>
          </a:r>
        </a:p>
      </dgm:t>
    </dgm:pt>
    <dgm:pt modelId="{B35D75D9-3942-49B5-9FF0-958E0D08A34C}" type="parTrans" cxnId="{AABDEF30-60EF-40AB-AB65-A5CFEA6A03A6}">
      <dgm:prSet/>
      <dgm:spPr/>
      <dgm:t>
        <a:bodyPr/>
        <a:lstStyle/>
        <a:p>
          <a:endParaRPr lang="en-GB"/>
        </a:p>
      </dgm:t>
    </dgm:pt>
    <dgm:pt modelId="{2695FC5E-8E5C-49A3-8D71-8017DF30500E}" type="sibTrans" cxnId="{AABDEF30-60EF-40AB-AB65-A5CFEA6A03A6}">
      <dgm:prSet/>
      <dgm:spPr/>
      <dgm:t>
        <a:bodyPr/>
        <a:lstStyle/>
        <a:p>
          <a:endParaRPr lang="en-GB"/>
        </a:p>
      </dgm:t>
    </dgm:pt>
    <dgm:pt modelId="{0B31E6DE-C77D-491B-8F45-48D5E10CA367}">
      <dgm:prSet phldrT="[Text]" custT="1"/>
      <dgm:spPr/>
      <dgm:t>
        <a:bodyPr/>
        <a:lstStyle/>
        <a:p>
          <a:r>
            <a:rPr lang="en-GB" sz="1600" kern="1200" dirty="0"/>
            <a:t>Formally: </a:t>
          </a:r>
          <a:r>
            <a:rPr lang="en-GB" sz="1600" kern="1200" dirty="0">
              <a:latin typeface="Consolas" panose="020B0609020204030204" pitchFamily="49" charset="0"/>
            </a:rPr>
            <a:t>std::string::String  </a:t>
          </a:r>
          <a:r>
            <a:rPr lang="en-GB" sz="1600" kern="1200" dirty="0">
              <a:solidFill>
                <a:srgbClr val="004050">
                  <a:hueOff val="0"/>
                  <a:satOff val="0"/>
                  <a:lumOff val="0"/>
                  <a:alphaOff val="0"/>
                </a:srgbClr>
              </a:solidFill>
              <a:latin typeface="Montserrat"/>
              <a:ea typeface="+mn-ea"/>
              <a:cs typeface="+mn-cs"/>
            </a:rPr>
            <a:t>(a </a:t>
          </a:r>
          <a:r>
            <a:rPr lang="en-GB" sz="1600" kern="1200" dirty="0">
              <a:solidFill>
                <a:srgbClr val="004050">
                  <a:hueOff val="0"/>
                  <a:satOff val="0"/>
                  <a:lumOff val="0"/>
                  <a:alphaOff val="0"/>
                </a:srgbClr>
              </a:solidFill>
              <a:latin typeface="Consolas" panose="020B0609020204030204" pitchFamily="49" charset="0"/>
              <a:ea typeface="+mn-ea"/>
              <a:cs typeface="+mn-cs"/>
            </a:rPr>
            <a:t>Struct</a:t>
          </a:r>
          <a:r>
            <a:rPr lang="en-GB" sz="1600" kern="1200" dirty="0">
              <a:solidFill>
                <a:srgbClr val="004050">
                  <a:hueOff val="0"/>
                  <a:satOff val="0"/>
                  <a:lumOff val="0"/>
                  <a:alphaOff val="0"/>
                </a:srgbClr>
              </a:solidFill>
              <a:latin typeface="Montserrat"/>
              <a:ea typeface="+mn-ea"/>
              <a:cs typeface="+mn-cs"/>
            </a:rPr>
            <a:t>)</a:t>
          </a:r>
        </a:p>
      </dgm:t>
    </dgm:pt>
    <dgm:pt modelId="{7E3D926C-A2EE-44CE-9DB5-3E627A3BE7F1}" type="parTrans" cxnId="{C9B4587A-D1D3-4106-B1E4-7A93A52B0EF6}">
      <dgm:prSet/>
      <dgm:spPr/>
      <dgm:t>
        <a:bodyPr/>
        <a:lstStyle/>
        <a:p>
          <a:endParaRPr lang="en-GB"/>
        </a:p>
      </dgm:t>
    </dgm:pt>
    <dgm:pt modelId="{F6FD898C-7ED9-4D83-8D85-7E1519342DC2}" type="sibTrans" cxnId="{C9B4587A-D1D3-4106-B1E4-7A93A52B0EF6}">
      <dgm:prSet/>
      <dgm:spPr/>
      <dgm:t>
        <a:bodyPr/>
        <a:lstStyle/>
        <a:p>
          <a:endParaRPr lang="en-GB"/>
        </a:p>
      </dgm:t>
    </dgm:pt>
    <dgm:pt modelId="{F83AD8E1-6C7A-46FD-B929-11F68DE354D1}">
      <dgm:prSet phldrT="[Text]"/>
      <dgm:spPr/>
      <dgm:t>
        <a:bodyPr/>
        <a:lstStyle/>
        <a:p>
          <a:r>
            <a:rPr lang="en-GB" dirty="0"/>
            <a:t>Known as a string "slice"</a:t>
          </a:r>
        </a:p>
      </dgm:t>
    </dgm:pt>
    <dgm:pt modelId="{E0004152-38C8-42F1-B1E3-EA0B8D99EF8D}" type="parTrans" cxnId="{5F7754A4-FB59-47E0-905F-10D8D2F464D5}">
      <dgm:prSet/>
      <dgm:spPr/>
      <dgm:t>
        <a:bodyPr/>
        <a:lstStyle/>
        <a:p>
          <a:endParaRPr lang="en-GB"/>
        </a:p>
      </dgm:t>
    </dgm:pt>
    <dgm:pt modelId="{12A7599C-B7B3-4626-B64C-2C00EA44CB5D}" type="sibTrans" cxnId="{5F7754A4-FB59-47E0-905F-10D8D2F464D5}">
      <dgm:prSet/>
      <dgm:spPr/>
      <dgm:t>
        <a:bodyPr/>
        <a:lstStyle/>
        <a:p>
          <a:endParaRPr lang="en-GB"/>
        </a:p>
      </dgm:t>
    </dgm:pt>
    <dgm:pt modelId="{CD41AB75-D8E7-4B8A-B37E-998F5C50E42C}">
      <dgm:prSet phldrT="[Text]"/>
      <dgm:spPr/>
      <dgm:t>
        <a:bodyPr/>
        <a:lstStyle/>
        <a:p>
          <a:r>
            <a:rPr lang="en-GB" dirty="0"/>
            <a:t>Immutable*</a:t>
          </a:r>
        </a:p>
      </dgm:t>
    </dgm:pt>
    <dgm:pt modelId="{A73726A3-E8C0-409F-8C11-7DF9CE47F028}" type="parTrans" cxnId="{4F91FF0C-9F9B-4AD8-9E19-655BEA6FEEE5}">
      <dgm:prSet/>
      <dgm:spPr/>
      <dgm:t>
        <a:bodyPr/>
        <a:lstStyle/>
        <a:p>
          <a:endParaRPr lang="en-GB"/>
        </a:p>
      </dgm:t>
    </dgm:pt>
    <dgm:pt modelId="{55233DD4-BE90-4893-AEC5-399D045EB9E4}" type="sibTrans" cxnId="{4F91FF0C-9F9B-4AD8-9E19-655BEA6FEEE5}">
      <dgm:prSet/>
      <dgm:spPr/>
      <dgm:t>
        <a:bodyPr/>
        <a:lstStyle/>
        <a:p>
          <a:endParaRPr lang="en-GB"/>
        </a:p>
      </dgm:t>
    </dgm:pt>
    <dgm:pt modelId="{E33AB07C-4027-453D-BF90-71F2FD965C5A}">
      <dgm:prSet phldrT="[Text]"/>
      <dgm:spPr/>
      <dgm:t>
        <a:bodyPr/>
        <a:lstStyle/>
        <a:p>
          <a:r>
            <a:rPr lang="en-GB" dirty="0"/>
            <a:t>Consists of UTF-8 ("U8") bytes</a:t>
          </a:r>
        </a:p>
      </dgm:t>
    </dgm:pt>
    <dgm:pt modelId="{FD3B3A82-36F2-450D-A519-5694E4BEAA39}" type="parTrans" cxnId="{69EDA886-7592-40B9-A015-9A70D0B6929D}">
      <dgm:prSet/>
      <dgm:spPr/>
      <dgm:t>
        <a:bodyPr/>
        <a:lstStyle/>
        <a:p>
          <a:endParaRPr lang="en-GB"/>
        </a:p>
      </dgm:t>
    </dgm:pt>
    <dgm:pt modelId="{66C71B7D-621B-4C99-B57D-A257F56B944C}" type="sibTrans" cxnId="{69EDA886-7592-40B9-A015-9A70D0B6929D}">
      <dgm:prSet/>
      <dgm:spPr/>
      <dgm:t>
        <a:bodyPr/>
        <a:lstStyle/>
        <a:p>
          <a:endParaRPr lang="en-GB"/>
        </a:p>
      </dgm:t>
    </dgm:pt>
    <dgm:pt modelId="{4A789A0B-DB41-49FB-BDDD-0658D7981A64}">
      <dgm:prSet phldrT="[Text]"/>
      <dgm:spPr/>
      <dgm:t>
        <a:bodyPr/>
        <a:lstStyle/>
        <a:p>
          <a:r>
            <a:rPr lang="en-GB" dirty="0"/>
            <a:t>Can be static (hardcoded in executable) or on the stack</a:t>
          </a:r>
        </a:p>
      </dgm:t>
    </dgm:pt>
    <dgm:pt modelId="{09989EDC-FD3F-4966-BA41-8FAB6BEF0FEB}" type="parTrans" cxnId="{DEEE711E-A3C5-4CB2-9275-081E3D7E60A2}">
      <dgm:prSet/>
      <dgm:spPr/>
      <dgm:t>
        <a:bodyPr/>
        <a:lstStyle/>
        <a:p>
          <a:endParaRPr lang="en-GB"/>
        </a:p>
      </dgm:t>
    </dgm:pt>
    <dgm:pt modelId="{549CBBDB-9604-4D59-A946-7047C1A0586C}" type="sibTrans" cxnId="{DEEE711E-A3C5-4CB2-9275-081E3D7E60A2}">
      <dgm:prSet/>
      <dgm:spPr/>
      <dgm:t>
        <a:bodyPr/>
        <a:lstStyle/>
        <a:p>
          <a:endParaRPr lang="en-GB"/>
        </a:p>
      </dgm:t>
    </dgm:pt>
    <dgm:pt modelId="{34956EBC-84C0-41FD-89B3-E72A261EF647}">
      <dgm:prSet phldrT="[Text]"/>
      <dgm:spPr/>
      <dgm:t>
        <a:bodyPr/>
        <a:lstStyle/>
        <a:p>
          <a:r>
            <a:rPr lang="en-GB" dirty="0"/>
            <a:t>Actually a reference, so formally: </a:t>
          </a:r>
          <a:r>
            <a:rPr lang="en-GB" b="1" dirty="0"/>
            <a:t>&amp;str</a:t>
          </a:r>
        </a:p>
      </dgm:t>
    </dgm:pt>
    <dgm:pt modelId="{1C181EB0-F9ED-4BEF-A09C-C8B9FE85CC17}" type="parTrans" cxnId="{C443BFA4-6A7B-4AF2-9C68-2A2A75A65B80}">
      <dgm:prSet/>
      <dgm:spPr/>
      <dgm:t>
        <a:bodyPr/>
        <a:lstStyle/>
        <a:p>
          <a:endParaRPr lang="en-GB"/>
        </a:p>
      </dgm:t>
    </dgm:pt>
    <dgm:pt modelId="{16835418-4678-49CD-9B61-9F1BE4F94D1E}" type="sibTrans" cxnId="{C443BFA4-6A7B-4AF2-9C68-2A2A75A65B80}">
      <dgm:prSet/>
      <dgm:spPr/>
      <dgm:t>
        <a:bodyPr/>
        <a:lstStyle/>
        <a:p>
          <a:endParaRPr lang="en-GB"/>
        </a:p>
      </dgm:t>
    </dgm:pt>
    <dgm:pt modelId="{15DA8035-0A8E-442D-A1C5-B17A2AE6A97C}">
      <dgm:prSet phldrT="[Text]"/>
      <dgm:spPr/>
      <dgm:t>
        <a:bodyPr/>
        <a:lstStyle/>
        <a:p>
          <a:r>
            <a:rPr lang="en-GB" sz="1600" kern="1200" dirty="0"/>
            <a:t>Consists of UTF-8 ("U8") bytes</a:t>
          </a:r>
        </a:p>
      </dgm:t>
    </dgm:pt>
    <dgm:pt modelId="{73984580-93C1-4BA3-B073-7F24BA21591F}" type="parTrans" cxnId="{851B8DD2-213F-421D-8C67-ED337BC2C6CE}">
      <dgm:prSet/>
      <dgm:spPr/>
      <dgm:t>
        <a:bodyPr/>
        <a:lstStyle/>
        <a:p>
          <a:endParaRPr lang="en-GB"/>
        </a:p>
      </dgm:t>
    </dgm:pt>
    <dgm:pt modelId="{BEE6675D-FE3C-499C-9719-8152742453A4}" type="sibTrans" cxnId="{851B8DD2-213F-421D-8C67-ED337BC2C6CE}">
      <dgm:prSet/>
      <dgm:spPr/>
      <dgm:t>
        <a:bodyPr/>
        <a:lstStyle/>
        <a:p>
          <a:endParaRPr lang="en-GB"/>
        </a:p>
      </dgm:t>
    </dgm:pt>
    <dgm:pt modelId="{17FD9FDD-5181-4F32-BFBD-2ABF572943C3}" type="pres">
      <dgm:prSet presAssocID="{7ADAB7CA-6EA2-4520-AAA6-0558A7933398}" presName="linear" presStyleCnt="0">
        <dgm:presLayoutVars>
          <dgm:animLvl val="lvl"/>
          <dgm:resizeHandles val="exact"/>
        </dgm:presLayoutVars>
      </dgm:prSet>
      <dgm:spPr/>
    </dgm:pt>
    <dgm:pt modelId="{14DE9066-B603-4742-A461-E8EA9EC68F68}" type="pres">
      <dgm:prSet presAssocID="{07439B85-A8BE-4999-A53A-CB5D7AA59BA6}" presName="parentText" presStyleLbl="node1" presStyleIdx="0" presStyleCnt="2">
        <dgm:presLayoutVars>
          <dgm:chMax val="0"/>
          <dgm:bulletEnabled val="1"/>
        </dgm:presLayoutVars>
      </dgm:prSet>
      <dgm:spPr/>
    </dgm:pt>
    <dgm:pt modelId="{2C89E7BB-E163-4EEE-B4C3-CFB17237CD68}" type="pres">
      <dgm:prSet presAssocID="{07439B85-A8BE-4999-A53A-CB5D7AA59BA6}" presName="childText" presStyleLbl="revTx" presStyleIdx="0" presStyleCnt="2">
        <dgm:presLayoutVars>
          <dgm:bulletEnabled val="1"/>
        </dgm:presLayoutVars>
      </dgm:prSet>
      <dgm:spPr/>
    </dgm:pt>
    <dgm:pt modelId="{D7DF816A-97AC-4A15-BAEE-99E7134518C3}" type="pres">
      <dgm:prSet presAssocID="{4F59B631-4B0D-49F8-B27D-B361CEA4C5B0}" presName="parentText" presStyleLbl="node1" presStyleIdx="1" presStyleCnt="2" custLinFactNeighborX="-178">
        <dgm:presLayoutVars>
          <dgm:chMax val="0"/>
          <dgm:bulletEnabled val="1"/>
        </dgm:presLayoutVars>
      </dgm:prSet>
      <dgm:spPr/>
    </dgm:pt>
    <dgm:pt modelId="{97E623B9-2F6D-4F42-B22D-F800E0EF9344}" type="pres">
      <dgm:prSet presAssocID="{4F59B631-4B0D-49F8-B27D-B361CEA4C5B0}" presName="childText" presStyleLbl="revTx" presStyleIdx="1" presStyleCnt="2">
        <dgm:presLayoutVars>
          <dgm:bulletEnabled val="1"/>
        </dgm:presLayoutVars>
      </dgm:prSet>
      <dgm:spPr/>
    </dgm:pt>
  </dgm:ptLst>
  <dgm:cxnLst>
    <dgm:cxn modelId="{A8875B09-E977-45B5-B630-70B776C34199}" type="presOf" srcId="{4A789A0B-DB41-49FB-BDDD-0658D7981A64}" destId="{97E623B9-2F6D-4F42-B22D-F800E0EF9344}" srcOrd="0" destOrd="3" presId="urn:microsoft.com/office/officeart/2005/8/layout/vList2"/>
    <dgm:cxn modelId="{0F93CE0C-CC59-4D93-A183-06CF5AA83C16}" type="presOf" srcId="{7B254473-3541-401B-8BFC-C70125C55C91}" destId="{2C89E7BB-E163-4EEE-B4C3-CFB17237CD68}" srcOrd="0" destOrd="1" presId="urn:microsoft.com/office/officeart/2005/8/layout/vList2"/>
    <dgm:cxn modelId="{4F91FF0C-9F9B-4AD8-9E19-655BEA6FEEE5}" srcId="{4F59B631-4B0D-49F8-B27D-B361CEA4C5B0}" destId="{CD41AB75-D8E7-4B8A-B37E-998F5C50E42C}" srcOrd="1" destOrd="0" parTransId="{A73726A3-E8C0-409F-8C11-7DF9CE47F028}" sibTransId="{55233DD4-BE90-4893-AEC5-399D045EB9E4}"/>
    <dgm:cxn modelId="{20478110-A23B-4B5D-8052-16E266AAD28E}" type="presOf" srcId="{CD41AB75-D8E7-4B8A-B37E-998F5C50E42C}" destId="{97E623B9-2F6D-4F42-B22D-F800E0EF9344}" srcOrd="0" destOrd="1" presId="urn:microsoft.com/office/officeart/2005/8/layout/vList2"/>
    <dgm:cxn modelId="{6D994C1C-6D68-4A22-9D0D-862DEA33DE7E}" type="presOf" srcId="{15DA8035-0A8E-442D-A1C5-B17A2AE6A97C}" destId="{2C89E7BB-E163-4EEE-B4C3-CFB17237CD68}" srcOrd="0" destOrd="2" presId="urn:microsoft.com/office/officeart/2005/8/layout/vList2"/>
    <dgm:cxn modelId="{DEEE711E-A3C5-4CB2-9275-081E3D7E60A2}" srcId="{4F59B631-4B0D-49F8-B27D-B361CEA4C5B0}" destId="{4A789A0B-DB41-49FB-BDDD-0658D7981A64}" srcOrd="3" destOrd="0" parTransId="{09989EDC-FD3F-4966-BA41-8FAB6BEF0FEB}" sibTransId="{549CBBDB-9604-4D59-A946-7047C1A0586C}"/>
    <dgm:cxn modelId="{FB747021-DEE5-41F4-BCBD-678972D71496}" srcId="{7ADAB7CA-6EA2-4520-AAA6-0558A7933398}" destId="{4F59B631-4B0D-49F8-B27D-B361CEA4C5B0}" srcOrd="1" destOrd="0" parTransId="{EF720B42-1BD6-4809-93E9-693883F6E9C1}" sibTransId="{E8153BE7-8355-4658-B40B-DEE929949E75}"/>
    <dgm:cxn modelId="{AABDEF30-60EF-40AB-AB65-A5CFEA6A03A6}" srcId="{07439B85-A8BE-4999-A53A-CB5D7AA59BA6}" destId="{BF2AD3A2-64FC-4955-91AC-633E5C0DB55A}" srcOrd="3" destOrd="0" parTransId="{B35D75D9-3942-49B5-9FF0-958E0D08A34C}" sibTransId="{2695FC5E-8E5C-49A3-8D71-8017DF30500E}"/>
    <dgm:cxn modelId="{27C03A3C-F53B-4951-94CB-91C52857BE71}" type="presOf" srcId="{4F59B631-4B0D-49F8-B27D-B361CEA4C5B0}" destId="{D7DF816A-97AC-4A15-BAEE-99E7134518C3}" srcOrd="0" destOrd="0" presId="urn:microsoft.com/office/officeart/2005/8/layout/vList2"/>
    <dgm:cxn modelId="{9997F440-8747-4EC6-94E2-3418CFD1DB3C}" type="presOf" srcId="{BF2AD3A2-64FC-4955-91AC-633E5C0DB55A}" destId="{2C89E7BB-E163-4EEE-B4C3-CFB17237CD68}" srcOrd="0" destOrd="3" presId="urn:microsoft.com/office/officeart/2005/8/layout/vList2"/>
    <dgm:cxn modelId="{13B8715C-1CCB-4042-855F-AACB853EC5A6}" srcId="{7ADAB7CA-6EA2-4520-AAA6-0558A7933398}" destId="{07439B85-A8BE-4999-A53A-CB5D7AA59BA6}" srcOrd="0" destOrd="0" parTransId="{067BAAFF-EE59-4ACF-96E4-4F1E74271B3E}" sibTransId="{0AD3204A-9B06-46E8-BD75-15CF6857EF2B}"/>
    <dgm:cxn modelId="{38849143-8782-4B64-90F2-6F894A98FC71}" type="presOf" srcId="{0B31E6DE-C77D-491B-8F45-48D5E10CA367}" destId="{2C89E7BB-E163-4EEE-B4C3-CFB17237CD68}" srcOrd="0" destOrd="0" presId="urn:microsoft.com/office/officeart/2005/8/layout/vList2"/>
    <dgm:cxn modelId="{291B6D4D-C612-42D2-B383-7948C56BC71A}" srcId="{07439B85-A8BE-4999-A53A-CB5D7AA59BA6}" destId="{5A06DF65-25FC-41B6-A730-A9BE1D61AF74}" srcOrd="4" destOrd="0" parTransId="{28AB0DF0-F61A-45C5-B879-61CB629529E0}" sibTransId="{0B135E02-1B8E-4151-8B8B-A290002FFE34}"/>
    <dgm:cxn modelId="{C9B4587A-D1D3-4106-B1E4-7A93A52B0EF6}" srcId="{07439B85-A8BE-4999-A53A-CB5D7AA59BA6}" destId="{0B31E6DE-C77D-491B-8F45-48D5E10CA367}" srcOrd="0" destOrd="0" parTransId="{7E3D926C-A2EE-44CE-9DB5-3E627A3BE7F1}" sibTransId="{F6FD898C-7ED9-4D83-8D85-7E1519342DC2}"/>
    <dgm:cxn modelId="{797C1883-D405-401B-B18A-46ADF45466B7}" type="presOf" srcId="{34956EBC-84C0-41FD-89B3-E72A261EF647}" destId="{97E623B9-2F6D-4F42-B22D-F800E0EF9344}" srcOrd="0" destOrd="4" presId="urn:microsoft.com/office/officeart/2005/8/layout/vList2"/>
    <dgm:cxn modelId="{69EDA886-7592-40B9-A015-9A70D0B6929D}" srcId="{4F59B631-4B0D-49F8-B27D-B361CEA4C5B0}" destId="{E33AB07C-4027-453D-BF90-71F2FD965C5A}" srcOrd="2" destOrd="0" parTransId="{FD3B3A82-36F2-450D-A519-5694E4BEAA39}" sibTransId="{66C71B7D-621B-4C99-B57D-A257F56B944C}"/>
    <dgm:cxn modelId="{E6A226A4-BDB4-49B6-A5D0-FBF54EB4ED9E}" type="presOf" srcId="{E33AB07C-4027-453D-BF90-71F2FD965C5A}" destId="{97E623B9-2F6D-4F42-B22D-F800E0EF9344}" srcOrd="0" destOrd="2" presId="urn:microsoft.com/office/officeart/2005/8/layout/vList2"/>
    <dgm:cxn modelId="{5F7754A4-FB59-47E0-905F-10D8D2F464D5}" srcId="{4F59B631-4B0D-49F8-B27D-B361CEA4C5B0}" destId="{F83AD8E1-6C7A-46FD-B929-11F68DE354D1}" srcOrd="0" destOrd="0" parTransId="{E0004152-38C8-42F1-B1E3-EA0B8D99EF8D}" sibTransId="{12A7599C-B7B3-4626-B64C-2C00EA44CB5D}"/>
    <dgm:cxn modelId="{C443BFA4-6A7B-4AF2-9C68-2A2A75A65B80}" srcId="{4F59B631-4B0D-49F8-B27D-B361CEA4C5B0}" destId="{34956EBC-84C0-41FD-89B3-E72A261EF647}" srcOrd="4" destOrd="0" parTransId="{1C181EB0-F9ED-4BEF-A09C-C8B9FE85CC17}" sibTransId="{16835418-4678-49CD-9B61-9F1BE4F94D1E}"/>
    <dgm:cxn modelId="{817A8BC2-A337-4FEA-8B0E-872345C3EB73}" type="presOf" srcId="{F83AD8E1-6C7A-46FD-B929-11F68DE354D1}" destId="{97E623B9-2F6D-4F42-B22D-F800E0EF9344}" srcOrd="0" destOrd="0" presId="urn:microsoft.com/office/officeart/2005/8/layout/vList2"/>
    <dgm:cxn modelId="{05B0F1CB-E51D-404D-99A5-CFAF50CAFF78}" srcId="{07439B85-A8BE-4999-A53A-CB5D7AA59BA6}" destId="{7B254473-3541-401B-8BFC-C70125C55C91}" srcOrd="1" destOrd="0" parTransId="{1FD84876-09C1-497C-ABE1-47AFD1E971BA}" sibTransId="{9ED60167-1F7C-4629-BA83-7B1F302C4E1B}"/>
    <dgm:cxn modelId="{8BC8EBCE-5921-4262-B4FE-93E05DBC8290}" type="presOf" srcId="{5A06DF65-25FC-41B6-A730-A9BE1D61AF74}" destId="{2C89E7BB-E163-4EEE-B4C3-CFB17237CD68}" srcOrd="0" destOrd="4" presId="urn:microsoft.com/office/officeart/2005/8/layout/vList2"/>
    <dgm:cxn modelId="{96C328D2-627F-4AD9-B860-C57540BB82F8}" type="presOf" srcId="{7ADAB7CA-6EA2-4520-AAA6-0558A7933398}" destId="{17FD9FDD-5181-4F32-BFBD-2ABF572943C3}" srcOrd="0" destOrd="0" presId="urn:microsoft.com/office/officeart/2005/8/layout/vList2"/>
    <dgm:cxn modelId="{851B8DD2-213F-421D-8C67-ED337BC2C6CE}" srcId="{07439B85-A8BE-4999-A53A-CB5D7AA59BA6}" destId="{15DA8035-0A8E-442D-A1C5-B17A2AE6A97C}" srcOrd="2" destOrd="0" parTransId="{73984580-93C1-4BA3-B073-7F24BA21591F}" sibTransId="{BEE6675D-FE3C-499C-9719-8152742453A4}"/>
    <dgm:cxn modelId="{493D6FF6-C6FE-489F-96BA-846BD30A0C5D}" type="presOf" srcId="{07439B85-A8BE-4999-A53A-CB5D7AA59BA6}" destId="{14DE9066-B603-4742-A461-E8EA9EC68F68}" srcOrd="0" destOrd="0" presId="urn:microsoft.com/office/officeart/2005/8/layout/vList2"/>
    <dgm:cxn modelId="{F8B2C9B0-2CB2-4C4C-AE95-ABCC05E05977}" type="presParOf" srcId="{17FD9FDD-5181-4F32-BFBD-2ABF572943C3}" destId="{14DE9066-B603-4742-A461-E8EA9EC68F68}" srcOrd="0" destOrd="0" presId="urn:microsoft.com/office/officeart/2005/8/layout/vList2"/>
    <dgm:cxn modelId="{5C4D39BC-4881-4C8D-8AB5-ADA62C69E197}" type="presParOf" srcId="{17FD9FDD-5181-4F32-BFBD-2ABF572943C3}" destId="{2C89E7BB-E163-4EEE-B4C3-CFB17237CD68}" srcOrd="1" destOrd="0" presId="urn:microsoft.com/office/officeart/2005/8/layout/vList2"/>
    <dgm:cxn modelId="{F39B1E54-9ADF-4E21-A550-AF9FD743CFE9}" type="presParOf" srcId="{17FD9FDD-5181-4F32-BFBD-2ABF572943C3}" destId="{D7DF816A-97AC-4A15-BAEE-99E7134518C3}" srcOrd="2" destOrd="0" presId="urn:microsoft.com/office/officeart/2005/8/layout/vList2"/>
    <dgm:cxn modelId="{D3238860-03A1-468A-A429-C64C77576503}" type="presParOf" srcId="{17FD9FDD-5181-4F32-BFBD-2ABF572943C3}" destId="{97E623B9-2F6D-4F42-B22D-F800E0EF9344}"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BE1CA6-BCEF-47C9-8324-AC366B49EA20}" type="doc">
      <dgm:prSet loTypeId="urn:microsoft.com/office/officeart/2005/8/layout/hList1" loCatId="list" qsTypeId="urn:microsoft.com/office/officeart/2005/8/quickstyle/simple5" qsCatId="simple" csTypeId="urn:microsoft.com/office/officeart/2005/8/colors/colorful3" csCatId="colorful" phldr="1"/>
      <dgm:spPr/>
      <dgm:t>
        <a:bodyPr/>
        <a:lstStyle/>
        <a:p>
          <a:endParaRPr lang="en-GB"/>
        </a:p>
      </dgm:t>
    </dgm:pt>
    <dgm:pt modelId="{58799291-3F7E-44D6-A3EF-8B430A7C8CA9}">
      <dgm:prSet phldrT="[Text]"/>
      <dgm:spPr/>
      <dgm:t>
        <a:bodyPr/>
        <a:lstStyle/>
        <a:p>
          <a:r>
            <a:rPr lang="en-GB" dirty="0"/>
            <a:t>&amp;str</a:t>
          </a:r>
        </a:p>
      </dgm:t>
    </dgm:pt>
    <dgm:pt modelId="{B45CD549-F9E6-4650-B6B4-A9DFE4C76388}" type="parTrans" cxnId="{E35D4892-F140-447C-8343-B51F627BFB29}">
      <dgm:prSet/>
      <dgm:spPr/>
      <dgm:t>
        <a:bodyPr/>
        <a:lstStyle/>
        <a:p>
          <a:endParaRPr lang="en-GB"/>
        </a:p>
      </dgm:t>
    </dgm:pt>
    <dgm:pt modelId="{9B81F379-54E4-40BF-BE3A-48BEC6D78260}" type="sibTrans" cxnId="{E35D4892-F140-447C-8343-B51F627BFB29}">
      <dgm:prSet/>
      <dgm:spPr/>
      <dgm:t>
        <a:bodyPr/>
        <a:lstStyle/>
        <a:p>
          <a:endParaRPr lang="en-GB"/>
        </a:p>
      </dgm:t>
    </dgm:pt>
    <dgm:pt modelId="{EBEF607B-E335-4686-804F-9E4AE3FD5B9C}">
      <dgm:prSet phldrT="[Text]"/>
      <dgm:spPr/>
      <dgm:t>
        <a:bodyPr/>
        <a:lstStyle/>
        <a:p>
          <a:r>
            <a:rPr lang="en-GB" dirty="0"/>
            <a:t>No mutation is required (data won't change)</a:t>
          </a:r>
        </a:p>
      </dgm:t>
    </dgm:pt>
    <dgm:pt modelId="{FA787025-FFED-4447-B08A-9FF10E6FD778}" type="parTrans" cxnId="{3360C185-F3EE-48DB-A9F9-B79A6C14FB3D}">
      <dgm:prSet/>
      <dgm:spPr/>
      <dgm:t>
        <a:bodyPr/>
        <a:lstStyle/>
        <a:p>
          <a:endParaRPr lang="en-GB"/>
        </a:p>
      </dgm:t>
    </dgm:pt>
    <dgm:pt modelId="{70A1C40D-4E42-451D-8CCD-37996E7485E9}" type="sibTrans" cxnId="{3360C185-F3EE-48DB-A9F9-B79A6C14FB3D}">
      <dgm:prSet/>
      <dgm:spPr/>
      <dgm:t>
        <a:bodyPr/>
        <a:lstStyle/>
        <a:p>
          <a:endParaRPr lang="en-GB"/>
        </a:p>
      </dgm:t>
    </dgm:pt>
    <dgm:pt modelId="{4A432566-A008-47C8-B15F-98F63324C45B}">
      <dgm:prSet phldrT="[Text]"/>
      <dgm:spPr/>
      <dgm:t>
        <a:bodyPr/>
        <a:lstStyle/>
        <a:p>
          <a:r>
            <a:rPr lang="en-GB" dirty="0"/>
            <a:t>When ownership doesn't matter to you</a:t>
          </a:r>
        </a:p>
      </dgm:t>
    </dgm:pt>
    <dgm:pt modelId="{59A6B99C-EAFA-463E-9624-42DE9D57C253}" type="parTrans" cxnId="{32DD520D-E29F-484F-9DEC-8F182EC451BA}">
      <dgm:prSet/>
      <dgm:spPr/>
      <dgm:t>
        <a:bodyPr/>
        <a:lstStyle/>
        <a:p>
          <a:endParaRPr lang="en-GB"/>
        </a:p>
      </dgm:t>
    </dgm:pt>
    <dgm:pt modelId="{559305B9-5190-4989-8B2D-7AA0FB0FB6BD}" type="sibTrans" cxnId="{32DD520D-E29F-484F-9DEC-8F182EC451BA}">
      <dgm:prSet/>
      <dgm:spPr/>
      <dgm:t>
        <a:bodyPr/>
        <a:lstStyle/>
        <a:p>
          <a:endParaRPr lang="en-GB"/>
        </a:p>
      </dgm:t>
    </dgm:pt>
    <dgm:pt modelId="{146D45DE-A725-423F-B392-4760F5FF5686}">
      <dgm:prSet phldrT="[Text]"/>
      <dgm:spPr/>
      <dgm:t>
        <a:bodyPr/>
        <a:lstStyle/>
        <a:p>
          <a:r>
            <a:rPr lang="en-GB" dirty="0"/>
            <a:t>String</a:t>
          </a:r>
        </a:p>
      </dgm:t>
    </dgm:pt>
    <dgm:pt modelId="{DA383BB1-EDF8-46E9-BFDA-C8064050C6B8}" type="parTrans" cxnId="{96D3B26F-68DE-4662-A981-7B97CE3015D3}">
      <dgm:prSet/>
      <dgm:spPr/>
      <dgm:t>
        <a:bodyPr/>
        <a:lstStyle/>
        <a:p>
          <a:endParaRPr lang="en-GB"/>
        </a:p>
      </dgm:t>
    </dgm:pt>
    <dgm:pt modelId="{0E7D669A-CE33-45A7-B8AC-A584E0556331}" type="sibTrans" cxnId="{96D3B26F-68DE-4662-A981-7B97CE3015D3}">
      <dgm:prSet/>
      <dgm:spPr/>
      <dgm:t>
        <a:bodyPr/>
        <a:lstStyle/>
        <a:p>
          <a:endParaRPr lang="en-GB"/>
        </a:p>
      </dgm:t>
    </dgm:pt>
    <dgm:pt modelId="{094808C4-556D-4219-904F-C426784A63FB}">
      <dgm:prSet phldrT="[Text]"/>
      <dgm:spPr/>
      <dgm:t>
        <a:bodyPr/>
        <a:lstStyle/>
        <a:p>
          <a:r>
            <a:rPr lang="en-GB" dirty="0"/>
            <a:t>Mutation required</a:t>
          </a:r>
        </a:p>
      </dgm:t>
    </dgm:pt>
    <dgm:pt modelId="{2498C18E-DF07-4E7D-A71A-DD413E6538B4}" type="parTrans" cxnId="{4A7215C3-8DAB-45DD-B77B-AB1DBA4B12BA}">
      <dgm:prSet/>
      <dgm:spPr/>
      <dgm:t>
        <a:bodyPr/>
        <a:lstStyle/>
        <a:p>
          <a:endParaRPr lang="en-GB"/>
        </a:p>
      </dgm:t>
    </dgm:pt>
    <dgm:pt modelId="{EA21979E-58E5-4C16-9A6D-51DB8EC79272}" type="sibTrans" cxnId="{4A7215C3-8DAB-45DD-B77B-AB1DBA4B12BA}">
      <dgm:prSet/>
      <dgm:spPr/>
      <dgm:t>
        <a:bodyPr/>
        <a:lstStyle/>
        <a:p>
          <a:endParaRPr lang="en-GB"/>
        </a:p>
      </dgm:t>
    </dgm:pt>
    <dgm:pt modelId="{E8B0B853-8CCF-4E15-84D6-BCEE40A9E9B3}">
      <dgm:prSet phldrT="[Text]"/>
      <dgm:spPr/>
      <dgm:t>
        <a:bodyPr/>
        <a:lstStyle/>
        <a:p>
          <a:r>
            <a:rPr lang="en-GB" dirty="0"/>
            <a:t>When returning a string from a function</a:t>
          </a:r>
        </a:p>
      </dgm:t>
    </dgm:pt>
    <dgm:pt modelId="{59945684-232C-4DBD-BD8B-DA9F7EA3537D}" type="parTrans" cxnId="{5F3281DF-CAC8-4BE8-AD1D-87CC5B6FF5C8}">
      <dgm:prSet/>
      <dgm:spPr/>
      <dgm:t>
        <a:bodyPr/>
        <a:lstStyle/>
        <a:p>
          <a:endParaRPr lang="en-GB"/>
        </a:p>
      </dgm:t>
    </dgm:pt>
    <dgm:pt modelId="{FD8F431F-0444-4F12-B011-754AE1268AE1}" type="sibTrans" cxnId="{5F3281DF-CAC8-4BE8-AD1D-87CC5B6FF5C8}">
      <dgm:prSet/>
      <dgm:spPr/>
      <dgm:t>
        <a:bodyPr/>
        <a:lstStyle/>
        <a:p>
          <a:endParaRPr lang="en-GB"/>
        </a:p>
      </dgm:t>
    </dgm:pt>
    <dgm:pt modelId="{96410D9E-DCE0-44DE-B9C3-3C48EEC24376}">
      <dgm:prSet phldrT="[Text]"/>
      <dgm:spPr/>
      <dgm:t>
        <a:bodyPr/>
        <a:lstStyle/>
        <a:p>
          <a:r>
            <a:rPr lang="en-GB" dirty="0"/>
            <a:t>When you want ownership</a:t>
          </a:r>
        </a:p>
      </dgm:t>
    </dgm:pt>
    <dgm:pt modelId="{CBB7A9B8-2E63-40B3-9E17-88CA223A6E33}" type="parTrans" cxnId="{DE9E7A7F-578C-43EF-9A67-A23FD90BA72B}">
      <dgm:prSet/>
      <dgm:spPr/>
      <dgm:t>
        <a:bodyPr/>
        <a:lstStyle/>
        <a:p>
          <a:endParaRPr lang="en-GB"/>
        </a:p>
      </dgm:t>
    </dgm:pt>
    <dgm:pt modelId="{FD2DD27F-36D9-4039-A64C-7A24995079C2}" type="sibTrans" cxnId="{DE9E7A7F-578C-43EF-9A67-A23FD90BA72B}">
      <dgm:prSet/>
      <dgm:spPr/>
      <dgm:t>
        <a:bodyPr/>
        <a:lstStyle/>
        <a:p>
          <a:endParaRPr lang="en-GB"/>
        </a:p>
      </dgm:t>
    </dgm:pt>
    <dgm:pt modelId="{117CAA32-1C97-4FAD-BACF-3ED180DF7CAF}" type="pres">
      <dgm:prSet presAssocID="{78BE1CA6-BCEF-47C9-8324-AC366B49EA20}" presName="Name0" presStyleCnt="0">
        <dgm:presLayoutVars>
          <dgm:dir/>
          <dgm:animLvl val="lvl"/>
          <dgm:resizeHandles val="exact"/>
        </dgm:presLayoutVars>
      </dgm:prSet>
      <dgm:spPr/>
    </dgm:pt>
    <dgm:pt modelId="{04A0A0FA-695A-4E33-B811-DF942169190A}" type="pres">
      <dgm:prSet presAssocID="{58799291-3F7E-44D6-A3EF-8B430A7C8CA9}" presName="composite" presStyleCnt="0"/>
      <dgm:spPr/>
    </dgm:pt>
    <dgm:pt modelId="{E32751F0-7847-4047-A6B5-4E0E532FFB8F}" type="pres">
      <dgm:prSet presAssocID="{58799291-3F7E-44D6-A3EF-8B430A7C8CA9}" presName="parTx" presStyleLbl="alignNode1" presStyleIdx="0" presStyleCnt="2">
        <dgm:presLayoutVars>
          <dgm:chMax val="0"/>
          <dgm:chPref val="0"/>
          <dgm:bulletEnabled val="1"/>
        </dgm:presLayoutVars>
      </dgm:prSet>
      <dgm:spPr/>
    </dgm:pt>
    <dgm:pt modelId="{D91EABFF-25EE-424B-A136-8B549376BAB3}" type="pres">
      <dgm:prSet presAssocID="{58799291-3F7E-44D6-A3EF-8B430A7C8CA9}" presName="desTx" presStyleLbl="alignAccFollowNode1" presStyleIdx="0" presStyleCnt="2">
        <dgm:presLayoutVars>
          <dgm:bulletEnabled val="1"/>
        </dgm:presLayoutVars>
      </dgm:prSet>
      <dgm:spPr/>
    </dgm:pt>
    <dgm:pt modelId="{CAD0FEC8-EFF7-48ED-80A2-4B572B8F8B5A}" type="pres">
      <dgm:prSet presAssocID="{9B81F379-54E4-40BF-BE3A-48BEC6D78260}" presName="space" presStyleCnt="0"/>
      <dgm:spPr/>
    </dgm:pt>
    <dgm:pt modelId="{F34E7DD1-8F66-421D-8708-235C6F6196D1}" type="pres">
      <dgm:prSet presAssocID="{146D45DE-A725-423F-B392-4760F5FF5686}" presName="composite" presStyleCnt="0"/>
      <dgm:spPr/>
    </dgm:pt>
    <dgm:pt modelId="{B87A0375-7C10-4F34-82A6-3D41573270C6}" type="pres">
      <dgm:prSet presAssocID="{146D45DE-A725-423F-B392-4760F5FF5686}" presName="parTx" presStyleLbl="alignNode1" presStyleIdx="1" presStyleCnt="2">
        <dgm:presLayoutVars>
          <dgm:chMax val="0"/>
          <dgm:chPref val="0"/>
          <dgm:bulletEnabled val="1"/>
        </dgm:presLayoutVars>
      </dgm:prSet>
      <dgm:spPr/>
    </dgm:pt>
    <dgm:pt modelId="{8897179B-67FB-4EC5-A061-3544A4D53CFC}" type="pres">
      <dgm:prSet presAssocID="{146D45DE-A725-423F-B392-4760F5FF5686}" presName="desTx" presStyleLbl="alignAccFollowNode1" presStyleIdx="1" presStyleCnt="2">
        <dgm:presLayoutVars>
          <dgm:bulletEnabled val="1"/>
        </dgm:presLayoutVars>
      </dgm:prSet>
      <dgm:spPr/>
    </dgm:pt>
  </dgm:ptLst>
  <dgm:cxnLst>
    <dgm:cxn modelId="{A74D9107-1891-4706-A91B-5374E508D884}" type="presOf" srcId="{78BE1CA6-BCEF-47C9-8324-AC366B49EA20}" destId="{117CAA32-1C97-4FAD-BACF-3ED180DF7CAF}" srcOrd="0" destOrd="0" presId="urn:microsoft.com/office/officeart/2005/8/layout/hList1"/>
    <dgm:cxn modelId="{B9EBE307-B56F-469C-9E6C-92FCDB719925}" type="presOf" srcId="{58799291-3F7E-44D6-A3EF-8B430A7C8CA9}" destId="{E32751F0-7847-4047-A6B5-4E0E532FFB8F}" srcOrd="0" destOrd="0" presId="urn:microsoft.com/office/officeart/2005/8/layout/hList1"/>
    <dgm:cxn modelId="{69C6EF0B-745F-46EC-9EEB-BC976BA80734}" type="presOf" srcId="{4A432566-A008-47C8-B15F-98F63324C45B}" destId="{D91EABFF-25EE-424B-A136-8B549376BAB3}" srcOrd="0" destOrd="1" presId="urn:microsoft.com/office/officeart/2005/8/layout/hList1"/>
    <dgm:cxn modelId="{32DD520D-E29F-484F-9DEC-8F182EC451BA}" srcId="{58799291-3F7E-44D6-A3EF-8B430A7C8CA9}" destId="{4A432566-A008-47C8-B15F-98F63324C45B}" srcOrd="1" destOrd="0" parTransId="{59A6B99C-EAFA-463E-9624-42DE9D57C253}" sibTransId="{559305B9-5190-4989-8B2D-7AA0FB0FB6BD}"/>
    <dgm:cxn modelId="{1D70F71B-C3D1-4FAC-AAE9-4A617D19D0C7}" type="presOf" srcId="{094808C4-556D-4219-904F-C426784A63FB}" destId="{8897179B-67FB-4EC5-A061-3544A4D53CFC}" srcOrd="0" destOrd="0" presId="urn:microsoft.com/office/officeart/2005/8/layout/hList1"/>
    <dgm:cxn modelId="{9180C33B-E3F2-4869-93DC-D434C459F9E6}" type="presOf" srcId="{96410D9E-DCE0-44DE-B9C3-3C48EEC24376}" destId="{8897179B-67FB-4EC5-A061-3544A4D53CFC}" srcOrd="0" destOrd="2" presId="urn:microsoft.com/office/officeart/2005/8/layout/hList1"/>
    <dgm:cxn modelId="{04E3C164-7D3B-484B-A75D-070AFCE8226F}" type="presOf" srcId="{E8B0B853-8CCF-4E15-84D6-BCEE40A9E9B3}" destId="{8897179B-67FB-4EC5-A061-3544A4D53CFC}" srcOrd="0" destOrd="1" presId="urn:microsoft.com/office/officeart/2005/8/layout/hList1"/>
    <dgm:cxn modelId="{96D3B26F-68DE-4662-A981-7B97CE3015D3}" srcId="{78BE1CA6-BCEF-47C9-8324-AC366B49EA20}" destId="{146D45DE-A725-423F-B392-4760F5FF5686}" srcOrd="1" destOrd="0" parTransId="{DA383BB1-EDF8-46E9-BFDA-C8064050C6B8}" sibTransId="{0E7D669A-CE33-45A7-B8AC-A584E0556331}"/>
    <dgm:cxn modelId="{DE9E7A7F-578C-43EF-9A67-A23FD90BA72B}" srcId="{146D45DE-A725-423F-B392-4760F5FF5686}" destId="{96410D9E-DCE0-44DE-B9C3-3C48EEC24376}" srcOrd="2" destOrd="0" parTransId="{CBB7A9B8-2E63-40B3-9E17-88CA223A6E33}" sibTransId="{FD2DD27F-36D9-4039-A64C-7A24995079C2}"/>
    <dgm:cxn modelId="{3360C185-F3EE-48DB-A9F9-B79A6C14FB3D}" srcId="{58799291-3F7E-44D6-A3EF-8B430A7C8CA9}" destId="{EBEF607B-E335-4686-804F-9E4AE3FD5B9C}" srcOrd="0" destOrd="0" parTransId="{FA787025-FFED-4447-B08A-9FF10E6FD778}" sibTransId="{70A1C40D-4E42-451D-8CCD-37996E7485E9}"/>
    <dgm:cxn modelId="{E35D4892-F140-447C-8343-B51F627BFB29}" srcId="{78BE1CA6-BCEF-47C9-8324-AC366B49EA20}" destId="{58799291-3F7E-44D6-A3EF-8B430A7C8CA9}" srcOrd="0" destOrd="0" parTransId="{B45CD549-F9E6-4650-B6B4-A9DFE4C76388}" sibTransId="{9B81F379-54E4-40BF-BE3A-48BEC6D78260}"/>
    <dgm:cxn modelId="{AEDE9DA0-5901-485B-9CC9-8A2E23D7227A}" type="presOf" srcId="{EBEF607B-E335-4686-804F-9E4AE3FD5B9C}" destId="{D91EABFF-25EE-424B-A136-8B549376BAB3}" srcOrd="0" destOrd="0" presId="urn:microsoft.com/office/officeart/2005/8/layout/hList1"/>
    <dgm:cxn modelId="{E3AA40C2-0984-4EB9-B3F5-BB7B1F1F1880}" type="presOf" srcId="{146D45DE-A725-423F-B392-4760F5FF5686}" destId="{B87A0375-7C10-4F34-82A6-3D41573270C6}" srcOrd="0" destOrd="0" presId="urn:microsoft.com/office/officeart/2005/8/layout/hList1"/>
    <dgm:cxn modelId="{4A7215C3-8DAB-45DD-B77B-AB1DBA4B12BA}" srcId="{146D45DE-A725-423F-B392-4760F5FF5686}" destId="{094808C4-556D-4219-904F-C426784A63FB}" srcOrd="0" destOrd="0" parTransId="{2498C18E-DF07-4E7D-A71A-DD413E6538B4}" sibTransId="{EA21979E-58E5-4C16-9A6D-51DB8EC79272}"/>
    <dgm:cxn modelId="{5F3281DF-CAC8-4BE8-AD1D-87CC5B6FF5C8}" srcId="{146D45DE-A725-423F-B392-4760F5FF5686}" destId="{E8B0B853-8CCF-4E15-84D6-BCEE40A9E9B3}" srcOrd="1" destOrd="0" parTransId="{59945684-232C-4DBD-BD8B-DA9F7EA3537D}" sibTransId="{FD8F431F-0444-4F12-B011-754AE1268AE1}"/>
    <dgm:cxn modelId="{CC3525BE-58C6-43ED-AF2D-724705E2C20D}" type="presParOf" srcId="{117CAA32-1C97-4FAD-BACF-3ED180DF7CAF}" destId="{04A0A0FA-695A-4E33-B811-DF942169190A}" srcOrd="0" destOrd="0" presId="urn:microsoft.com/office/officeart/2005/8/layout/hList1"/>
    <dgm:cxn modelId="{52F29DD2-BB07-46FF-8D55-95A72D545BBC}" type="presParOf" srcId="{04A0A0FA-695A-4E33-B811-DF942169190A}" destId="{E32751F0-7847-4047-A6B5-4E0E532FFB8F}" srcOrd="0" destOrd="0" presId="urn:microsoft.com/office/officeart/2005/8/layout/hList1"/>
    <dgm:cxn modelId="{8AEDC650-5B03-47BD-A2BC-E80FAEC71DA2}" type="presParOf" srcId="{04A0A0FA-695A-4E33-B811-DF942169190A}" destId="{D91EABFF-25EE-424B-A136-8B549376BAB3}" srcOrd="1" destOrd="0" presId="urn:microsoft.com/office/officeart/2005/8/layout/hList1"/>
    <dgm:cxn modelId="{975A39A3-ADA0-43B7-8AFF-7988EA71F94A}" type="presParOf" srcId="{117CAA32-1C97-4FAD-BACF-3ED180DF7CAF}" destId="{CAD0FEC8-EFF7-48ED-80A2-4B572B8F8B5A}" srcOrd="1" destOrd="0" presId="urn:microsoft.com/office/officeart/2005/8/layout/hList1"/>
    <dgm:cxn modelId="{38A8F663-3D73-461D-B36C-0C448E547C50}" type="presParOf" srcId="{117CAA32-1C97-4FAD-BACF-3ED180DF7CAF}" destId="{F34E7DD1-8F66-421D-8708-235C6F6196D1}" srcOrd="2" destOrd="0" presId="urn:microsoft.com/office/officeart/2005/8/layout/hList1"/>
    <dgm:cxn modelId="{672AADD6-B90A-4728-A2A1-16478D4AD0AD}" type="presParOf" srcId="{F34E7DD1-8F66-421D-8708-235C6F6196D1}" destId="{B87A0375-7C10-4F34-82A6-3D41573270C6}" srcOrd="0" destOrd="0" presId="urn:microsoft.com/office/officeart/2005/8/layout/hList1"/>
    <dgm:cxn modelId="{FE6D2F94-FD17-4B46-BB35-5F69F625C4A6}" type="presParOf" srcId="{F34E7DD1-8F66-421D-8708-235C6F6196D1}" destId="{8897179B-67FB-4EC5-A061-3544A4D53CF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DE9066-B603-4742-A461-E8EA9EC68F68}">
      <dsp:nvSpPr>
        <dsp:cNvPr id="0" name=""/>
        <dsp:cNvSpPr/>
      </dsp:nvSpPr>
      <dsp:spPr>
        <a:xfrm>
          <a:off x="0" y="2130"/>
          <a:ext cx="6864351" cy="4446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b="1" kern="1200" dirty="0">
              <a:latin typeface="Consolas" panose="020B0609020204030204" pitchFamily="49" charset="0"/>
            </a:rPr>
            <a:t>String</a:t>
          </a:r>
        </a:p>
      </dsp:txBody>
      <dsp:txXfrm>
        <a:off x="21704" y="23834"/>
        <a:ext cx="6820943" cy="401192"/>
      </dsp:txXfrm>
    </dsp:sp>
    <dsp:sp modelId="{2C89E7BB-E163-4EEE-B4C3-CFB17237CD68}">
      <dsp:nvSpPr>
        <dsp:cNvPr id="0" name=""/>
        <dsp:cNvSpPr/>
      </dsp:nvSpPr>
      <dsp:spPr>
        <a:xfrm>
          <a:off x="0" y="446731"/>
          <a:ext cx="6864351" cy="1376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7943"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GB" sz="1600" kern="1200" dirty="0"/>
            <a:t>Formally: </a:t>
          </a:r>
          <a:r>
            <a:rPr lang="en-GB" sz="1600" kern="1200" dirty="0">
              <a:latin typeface="Consolas" panose="020B0609020204030204" pitchFamily="49" charset="0"/>
            </a:rPr>
            <a:t>std::string::String  </a:t>
          </a:r>
          <a:r>
            <a:rPr lang="en-GB" sz="1600" kern="1200" dirty="0">
              <a:solidFill>
                <a:srgbClr val="004050">
                  <a:hueOff val="0"/>
                  <a:satOff val="0"/>
                  <a:lumOff val="0"/>
                  <a:alphaOff val="0"/>
                </a:srgbClr>
              </a:solidFill>
              <a:latin typeface="Montserrat"/>
              <a:ea typeface="+mn-ea"/>
              <a:cs typeface="+mn-cs"/>
            </a:rPr>
            <a:t>(a </a:t>
          </a:r>
          <a:r>
            <a:rPr lang="en-GB" sz="1600" kern="1200" dirty="0">
              <a:solidFill>
                <a:srgbClr val="004050">
                  <a:hueOff val="0"/>
                  <a:satOff val="0"/>
                  <a:lumOff val="0"/>
                  <a:alphaOff val="0"/>
                </a:srgbClr>
              </a:solidFill>
              <a:latin typeface="Consolas" panose="020B0609020204030204" pitchFamily="49" charset="0"/>
              <a:ea typeface="+mn-ea"/>
              <a:cs typeface="+mn-cs"/>
            </a:rPr>
            <a:t>Struct</a:t>
          </a:r>
          <a:r>
            <a:rPr lang="en-GB" sz="1600" kern="1200" dirty="0">
              <a:solidFill>
                <a:srgbClr val="004050">
                  <a:hueOff val="0"/>
                  <a:satOff val="0"/>
                  <a:lumOff val="0"/>
                  <a:alphaOff val="0"/>
                </a:srgbClr>
              </a:solidFill>
              <a:latin typeface="Montserrat"/>
              <a:ea typeface="+mn-ea"/>
              <a:cs typeface="+mn-cs"/>
            </a:rPr>
            <a:t>)</a:t>
          </a:r>
        </a:p>
        <a:p>
          <a:pPr marL="171450" lvl="1" indent="-171450" algn="l" defTabSz="711200">
            <a:lnSpc>
              <a:spcPct val="90000"/>
            </a:lnSpc>
            <a:spcBef>
              <a:spcPct val="0"/>
            </a:spcBef>
            <a:spcAft>
              <a:spcPct val="20000"/>
            </a:spcAft>
            <a:buChar char="•"/>
          </a:pPr>
          <a:r>
            <a:rPr lang="en-GB" sz="1600" kern="1200" dirty="0"/>
            <a:t>Mutable; dynamic in size (can shrink and grow)</a:t>
          </a:r>
        </a:p>
        <a:p>
          <a:pPr marL="171450" lvl="1" indent="-171450" algn="l" defTabSz="711200">
            <a:lnSpc>
              <a:spcPct val="90000"/>
            </a:lnSpc>
            <a:spcBef>
              <a:spcPct val="0"/>
            </a:spcBef>
            <a:spcAft>
              <a:spcPct val="20000"/>
            </a:spcAft>
            <a:buChar char="•"/>
          </a:pPr>
          <a:r>
            <a:rPr lang="en-GB" sz="1600" kern="1200" dirty="0"/>
            <a:t>Consists of UTF-8 ("U8") bytes</a:t>
          </a:r>
        </a:p>
        <a:p>
          <a:pPr marL="171450" lvl="1" indent="-171450" algn="l" defTabSz="711200">
            <a:lnSpc>
              <a:spcPct val="90000"/>
            </a:lnSpc>
            <a:spcBef>
              <a:spcPct val="0"/>
            </a:spcBef>
            <a:spcAft>
              <a:spcPct val="20000"/>
            </a:spcAft>
            <a:buChar char="•"/>
          </a:pPr>
          <a:r>
            <a:rPr lang="en-GB" sz="1600" kern="1200" dirty="0"/>
            <a:t>String object is on the stack, points to...</a:t>
          </a:r>
        </a:p>
        <a:p>
          <a:pPr marL="171450" lvl="1" indent="-171450" algn="l" defTabSz="711200">
            <a:lnSpc>
              <a:spcPct val="90000"/>
            </a:lnSpc>
            <a:spcBef>
              <a:spcPct val="0"/>
            </a:spcBef>
            <a:spcAft>
              <a:spcPct val="20000"/>
            </a:spcAft>
            <a:buChar char="•"/>
          </a:pPr>
          <a:r>
            <a:rPr lang="en-GB" sz="1600" kern="1200" dirty="0"/>
            <a:t>…string text is on the heap</a:t>
          </a:r>
        </a:p>
      </dsp:txBody>
      <dsp:txXfrm>
        <a:off x="0" y="446731"/>
        <a:ext cx="6864351" cy="1376549"/>
      </dsp:txXfrm>
    </dsp:sp>
    <dsp:sp modelId="{D7DF816A-97AC-4A15-BAEE-99E7134518C3}">
      <dsp:nvSpPr>
        <dsp:cNvPr id="0" name=""/>
        <dsp:cNvSpPr/>
      </dsp:nvSpPr>
      <dsp:spPr>
        <a:xfrm>
          <a:off x="0" y="1823281"/>
          <a:ext cx="6864351" cy="444600"/>
        </a:xfrm>
        <a:prstGeom prst="roundRect">
          <a:avLst/>
        </a:prstGeom>
        <a:solidFill>
          <a:schemeClr val="accent3">
            <a:hueOff val="2470397"/>
            <a:satOff val="0"/>
            <a:lumOff val="250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b="1" kern="1200" dirty="0">
              <a:latin typeface="Consolas" panose="020B0609020204030204" pitchFamily="49" charset="0"/>
            </a:rPr>
            <a:t>str</a:t>
          </a:r>
        </a:p>
      </dsp:txBody>
      <dsp:txXfrm>
        <a:off x="21704" y="1844985"/>
        <a:ext cx="6820943" cy="401192"/>
      </dsp:txXfrm>
    </dsp:sp>
    <dsp:sp modelId="{97E623B9-2F6D-4F42-B22D-F800E0EF9344}">
      <dsp:nvSpPr>
        <dsp:cNvPr id="0" name=""/>
        <dsp:cNvSpPr/>
      </dsp:nvSpPr>
      <dsp:spPr>
        <a:xfrm>
          <a:off x="0" y="2267881"/>
          <a:ext cx="6864351" cy="1297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7943"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GB" sz="1500" kern="1200" dirty="0"/>
            <a:t>Known as a string "slice"</a:t>
          </a:r>
        </a:p>
        <a:p>
          <a:pPr marL="114300" lvl="1" indent="-114300" algn="l" defTabSz="666750">
            <a:lnSpc>
              <a:spcPct val="90000"/>
            </a:lnSpc>
            <a:spcBef>
              <a:spcPct val="0"/>
            </a:spcBef>
            <a:spcAft>
              <a:spcPct val="20000"/>
            </a:spcAft>
            <a:buChar char="•"/>
          </a:pPr>
          <a:r>
            <a:rPr lang="en-GB" sz="1500" kern="1200" dirty="0"/>
            <a:t>Immutable*</a:t>
          </a:r>
        </a:p>
        <a:p>
          <a:pPr marL="114300" lvl="1" indent="-114300" algn="l" defTabSz="666750">
            <a:lnSpc>
              <a:spcPct val="90000"/>
            </a:lnSpc>
            <a:spcBef>
              <a:spcPct val="0"/>
            </a:spcBef>
            <a:spcAft>
              <a:spcPct val="20000"/>
            </a:spcAft>
            <a:buChar char="•"/>
          </a:pPr>
          <a:r>
            <a:rPr lang="en-GB" sz="1500" kern="1200" dirty="0"/>
            <a:t>Consists of UTF-8 ("U8") bytes</a:t>
          </a:r>
        </a:p>
        <a:p>
          <a:pPr marL="114300" lvl="1" indent="-114300" algn="l" defTabSz="666750">
            <a:lnSpc>
              <a:spcPct val="90000"/>
            </a:lnSpc>
            <a:spcBef>
              <a:spcPct val="0"/>
            </a:spcBef>
            <a:spcAft>
              <a:spcPct val="20000"/>
            </a:spcAft>
            <a:buChar char="•"/>
          </a:pPr>
          <a:r>
            <a:rPr lang="en-GB" sz="1500" kern="1200" dirty="0"/>
            <a:t>Can be static (hardcoded in executable) or on the stack</a:t>
          </a:r>
        </a:p>
        <a:p>
          <a:pPr marL="114300" lvl="1" indent="-114300" algn="l" defTabSz="666750">
            <a:lnSpc>
              <a:spcPct val="90000"/>
            </a:lnSpc>
            <a:spcBef>
              <a:spcPct val="0"/>
            </a:spcBef>
            <a:spcAft>
              <a:spcPct val="20000"/>
            </a:spcAft>
            <a:buChar char="•"/>
          </a:pPr>
          <a:r>
            <a:rPr lang="en-GB" sz="1500" kern="1200" dirty="0"/>
            <a:t>Actually a reference, so formally: </a:t>
          </a:r>
          <a:r>
            <a:rPr lang="en-GB" sz="1500" b="1" kern="1200" dirty="0"/>
            <a:t>&amp;str</a:t>
          </a:r>
        </a:p>
      </dsp:txBody>
      <dsp:txXfrm>
        <a:off x="0" y="2267881"/>
        <a:ext cx="6864351" cy="12978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2751F0-7847-4047-A6B5-4E0E532FFB8F}">
      <dsp:nvSpPr>
        <dsp:cNvPr id="0" name=""/>
        <dsp:cNvSpPr/>
      </dsp:nvSpPr>
      <dsp:spPr>
        <a:xfrm>
          <a:off x="30" y="40609"/>
          <a:ext cx="2916935" cy="57600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GB" sz="2000" kern="1200" dirty="0"/>
            <a:t>&amp;str</a:t>
          </a:r>
        </a:p>
      </dsp:txBody>
      <dsp:txXfrm>
        <a:off x="30" y="40609"/>
        <a:ext cx="2916935" cy="576000"/>
      </dsp:txXfrm>
    </dsp:sp>
    <dsp:sp modelId="{D91EABFF-25EE-424B-A136-8B549376BAB3}">
      <dsp:nvSpPr>
        <dsp:cNvPr id="0" name=""/>
        <dsp:cNvSpPr/>
      </dsp:nvSpPr>
      <dsp:spPr>
        <a:xfrm>
          <a:off x="30" y="616609"/>
          <a:ext cx="2916935" cy="2094778"/>
        </a:xfrm>
        <a:prstGeom prst="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GB" sz="2000" kern="1200" dirty="0"/>
            <a:t>No mutation is required (data won't change)</a:t>
          </a:r>
        </a:p>
        <a:p>
          <a:pPr marL="228600" lvl="1" indent="-228600" algn="l" defTabSz="889000">
            <a:lnSpc>
              <a:spcPct val="90000"/>
            </a:lnSpc>
            <a:spcBef>
              <a:spcPct val="0"/>
            </a:spcBef>
            <a:spcAft>
              <a:spcPct val="15000"/>
            </a:spcAft>
            <a:buChar char="•"/>
          </a:pPr>
          <a:r>
            <a:rPr lang="en-GB" sz="2000" kern="1200" dirty="0"/>
            <a:t>When ownership doesn't matter to you</a:t>
          </a:r>
        </a:p>
      </dsp:txBody>
      <dsp:txXfrm>
        <a:off x="30" y="616609"/>
        <a:ext cx="2916935" cy="2094778"/>
      </dsp:txXfrm>
    </dsp:sp>
    <dsp:sp modelId="{B87A0375-7C10-4F34-82A6-3D41573270C6}">
      <dsp:nvSpPr>
        <dsp:cNvPr id="0" name=""/>
        <dsp:cNvSpPr/>
      </dsp:nvSpPr>
      <dsp:spPr>
        <a:xfrm>
          <a:off x="3325337" y="40609"/>
          <a:ext cx="2916935" cy="576000"/>
        </a:xfrm>
        <a:prstGeom prst="rect">
          <a:avLst/>
        </a:prstGeom>
        <a:gradFill rotWithShape="0">
          <a:gsLst>
            <a:gs pos="0">
              <a:schemeClr val="accent3">
                <a:hueOff val="2470397"/>
                <a:satOff val="0"/>
                <a:lumOff val="25098"/>
                <a:alphaOff val="0"/>
                <a:satMod val="103000"/>
                <a:lumMod val="102000"/>
                <a:tint val="94000"/>
              </a:schemeClr>
            </a:gs>
            <a:gs pos="50000">
              <a:schemeClr val="accent3">
                <a:hueOff val="2470397"/>
                <a:satOff val="0"/>
                <a:lumOff val="25098"/>
                <a:alphaOff val="0"/>
                <a:satMod val="110000"/>
                <a:lumMod val="100000"/>
                <a:shade val="100000"/>
              </a:schemeClr>
            </a:gs>
            <a:gs pos="100000">
              <a:schemeClr val="accent3">
                <a:hueOff val="2470397"/>
                <a:satOff val="0"/>
                <a:lumOff val="25098"/>
                <a:alphaOff val="0"/>
                <a:lumMod val="99000"/>
                <a:satMod val="120000"/>
                <a:shade val="78000"/>
              </a:schemeClr>
            </a:gs>
          </a:gsLst>
          <a:lin ang="5400000" scaled="0"/>
        </a:gradFill>
        <a:ln w="6350" cap="flat" cmpd="sng" algn="ctr">
          <a:solidFill>
            <a:schemeClr val="accent3">
              <a:hueOff val="2470397"/>
              <a:satOff val="0"/>
              <a:lumOff val="25098"/>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GB" sz="2000" kern="1200" dirty="0"/>
            <a:t>String</a:t>
          </a:r>
        </a:p>
      </dsp:txBody>
      <dsp:txXfrm>
        <a:off x="3325337" y="40609"/>
        <a:ext cx="2916935" cy="576000"/>
      </dsp:txXfrm>
    </dsp:sp>
    <dsp:sp modelId="{8897179B-67FB-4EC5-A061-3544A4D53CFC}">
      <dsp:nvSpPr>
        <dsp:cNvPr id="0" name=""/>
        <dsp:cNvSpPr/>
      </dsp:nvSpPr>
      <dsp:spPr>
        <a:xfrm>
          <a:off x="3325337" y="616609"/>
          <a:ext cx="2916935" cy="2094778"/>
        </a:xfrm>
        <a:prstGeom prst="rect">
          <a:avLst/>
        </a:prstGeom>
        <a:solidFill>
          <a:schemeClr val="accent3">
            <a:tint val="40000"/>
            <a:alpha val="90000"/>
            <a:hueOff val="3182556"/>
            <a:satOff val="86429"/>
            <a:lumOff val="7696"/>
            <a:alphaOff val="0"/>
          </a:schemeClr>
        </a:solidFill>
        <a:ln w="6350" cap="flat" cmpd="sng" algn="ctr">
          <a:solidFill>
            <a:schemeClr val="accent3">
              <a:tint val="40000"/>
              <a:alpha val="90000"/>
              <a:hueOff val="3182556"/>
              <a:satOff val="86429"/>
              <a:lumOff val="7696"/>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GB" sz="2000" kern="1200" dirty="0"/>
            <a:t>Mutation required</a:t>
          </a:r>
        </a:p>
        <a:p>
          <a:pPr marL="228600" lvl="1" indent="-228600" algn="l" defTabSz="889000">
            <a:lnSpc>
              <a:spcPct val="90000"/>
            </a:lnSpc>
            <a:spcBef>
              <a:spcPct val="0"/>
            </a:spcBef>
            <a:spcAft>
              <a:spcPct val="15000"/>
            </a:spcAft>
            <a:buChar char="•"/>
          </a:pPr>
          <a:r>
            <a:rPr lang="en-GB" sz="2000" kern="1200" dirty="0"/>
            <a:t>When returning a string from a function</a:t>
          </a:r>
        </a:p>
        <a:p>
          <a:pPr marL="228600" lvl="1" indent="-228600" algn="l" defTabSz="889000">
            <a:lnSpc>
              <a:spcPct val="90000"/>
            </a:lnSpc>
            <a:spcBef>
              <a:spcPct val="0"/>
            </a:spcBef>
            <a:spcAft>
              <a:spcPct val="15000"/>
            </a:spcAft>
            <a:buChar char="•"/>
          </a:pPr>
          <a:r>
            <a:rPr lang="en-GB" sz="2000" kern="1200" dirty="0"/>
            <a:t>When you want ownership</a:t>
          </a:r>
        </a:p>
      </dsp:txBody>
      <dsp:txXfrm>
        <a:off x="3325337" y="616609"/>
        <a:ext cx="2916935" cy="209477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36347" cy="333451"/>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5537144" y="0"/>
            <a:ext cx="4236347" cy="333451"/>
          </a:xfrm>
          <a:prstGeom prst="rect">
            <a:avLst/>
          </a:prstGeom>
        </p:spPr>
        <p:txBody>
          <a:bodyPr vert="horz" lIns="91440" tIns="45720" rIns="91440" bIns="45720" rtlCol="0"/>
          <a:lstStyle>
            <a:lvl1pPr algn="r">
              <a:defRPr sz="1200"/>
            </a:lvl1pPr>
          </a:lstStyle>
          <a:p>
            <a:fld id="{86D088FE-3E68-47FE-8BA4-634CD34BABBC}" type="datetimeFigureOut">
              <a:rPr lang="en-GB" smtClean="0"/>
              <a:t>17/09/2023</a:t>
            </a:fld>
            <a:endParaRPr lang="en-GB"/>
          </a:p>
        </p:txBody>
      </p:sp>
      <p:sp>
        <p:nvSpPr>
          <p:cNvPr id="4" name="Footer Placeholder 3"/>
          <p:cNvSpPr>
            <a:spLocks noGrp="1"/>
          </p:cNvSpPr>
          <p:nvPr>
            <p:ph type="ftr" sz="quarter" idx="2"/>
          </p:nvPr>
        </p:nvSpPr>
        <p:spPr>
          <a:xfrm>
            <a:off x="0" y="6311825"/>
            <a:ext cx="4236347" cy="33345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5537144" y="6311825"/>
            <a:ext cx="4236347" cy="333450"/>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236191" cy="33341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537372" y="0"/>
            <a:ext cx="4236191" cy="333418"/>
          </a:xfrm>
          <a:prstGeom prst="rect">
            <a:avLst/>
          </a:prstGeom>
        </p:spPr>
        <p:txBody>
          <a:bodyPr vert="horz" lIns="91440" tIns="45720" rIns="91440" bIns="45720" rtlCol="0"/>
          <a:lstStyle>
            <a:lvl1pPr algn="r">
              <a:defRPr sz="1200"/>
            </a:lvl1pPr>
          </a:lstStyle>
          <a:p>
            <a:fld id="{1D6B66C6-1E92-0F4E-A300-9D4ED1F0C23F}" type="datetimeFigureOut">
              <a:rPr lang="en-GB" smtClean="0"/>
              <a:t>17/09/2023</a:t>
            </a:fld>
            <a:endParaRPr lang="en-GB"/>
          </a:p>
        </p:txBody>
      </p:sp>
      <p:sp>
        <p:nvSpPr>
          <p:cNvPr id="4" name="Slide Image Placeholder 3"/>
          <p:cNvSpPr>
            <a:spLocks noGrp="1" noRot="1" noChangeAspect="1"/>
          </p:cNvSpPr>
          <p:nvPr>
            <p:ph type="sldImg" idx="2"/>
          </p:nvPr>
        </p:nvSpPr>
        <p:spPr>
          <a:xfrm>
            <a:off x="2894013" y="830263"/>
            <a:ext cx="3987800" cy="224313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77583" y="3198039"/>
            <a:ext cx="7820660" cy="261657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6311859"/>
            <a:ext cx="4236191" cy="33341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537372" y="6311859"/>
            <a:ext cx="4236191" cy="333417"/>
          </a:xfrm>
          <a:prstGeom prst="rect">
            <a:avLst/>
          </a:prstGeom>
        </p:spPr>
        <p:txBody>
          <a:bodyPr vert="horz" lIns="91440" tIns="45720" rIns="91440" bIns="45720" rtlCol="0" anchor="b"/>
          <a:lstStyle>
            <a:lvl1pPr algn="r">
              <a:defRPr sz="1200"/>
            </a:lvl1pPr>
          </a:lstStyle>
          <a:p>
            <a:fld id="{548901C6-1DA1-FB44-ABEE-06A0FEB7738E}" type="slidenum">
              <a:rPr lang="en-GB" smtClean="0"/>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48901C6-1DA1-FB44-ABEE-06A0FEB7738E}" type="slidenum">
              <a:rPr lang="en-GB" smtClean="0"/>
              <a:t>1</a:t>
            </a:fld>
            <a:endParaRPr lang="en-GB"/>
          </a:p>
        </p:txBody>
      </p:sp>
    </p:spTree>
    <p:extLst>
      <p:ext uri="{BB962C8B-B14F-4D97-AF65-F5344CB8AC3E}">
        <p14:creationId xmlns:p14="http://schemas.microsoft.com/office/powerpoint/2010/main" val="1807754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why is this necessary?    I hope you're sitting comfortably!</a:t>
            </a:r>
          </a:p>
          <a:p>
            <a:endParaRPr lang="en-GB" dirty="0"/>
          </a:p>
          <a:p>
            <a:r>
              <a:rPr lang="en-GB" dirty="0"/>
              <a:t>In truth, this is the type of ordinarily "simple" technique which seasoned developers flinch at when starting to learn Rust: "Accessing characters in a string shouldn't be this complex!", is the cry.</a:t>
            </a:r>
          </a:p>
          <a:p>
            <a:endParaRPr lang="en-GB" dirty="0"/>
          </a:p>
          <a:p>
            <a:r>
              <a:rPr lang="en-GB" dirty="0"/>
              <a:t>However, if you think about, it makes a degree of sense.</a:t>
            </a:r>
          </a:p>
          <a:p>
            <a:endParaRPr lang="en-GB" dirty="0"/>
          </a:p>
          <a:p>
            <a:r>
              <a:rPr lang="en-GB" b="1" dirty="0"/>
              <a:t>Note.</a:t>
            </a:r>
          </a:p>
          <a:p>
            <a:r>
              <a:rPr lang="en-GB" dirty="0"/>
              <a:t>An alternative approach to slicing is to use the substring() method for string types.</a:t>
            </a:r>
          </a:p>
          <a:p>
            <a:endParaRPr lang="en-GB" dirty="0"/>
          </a:p>
          <a:p>
            <a:r>
              <a:rPr lang="en-GB" b="1" dirty="0"/>
              <a:t>Technical note</a:t>
            </a:r>
          </a:p>
          <a:p>
            <a:r>
              <a:rPr lang="en-GB" b="0" dirty="0"/>
              <a:t>The use of nth() method is interesting because it returns an Option&lt;T&gt;– something we can test (as it could be invalid, i.e. "out of bounds") or a valid character.   Much more on this later!</a:t>
            </a:r>
          </a:p>
          <a:p>
            <a:endParaRPr lang="en-GB" b="0" dirty="0"/>
          </a:p>
          <a:p>
            <a:endParaRPr lang="en-GB" b="0" dirty="0"/>
          </a:p>
          <a:p>
            <a:r>
              <a:rPr lang="en-GB" b="1" dirty="0"/>
              <a:t>Further reading</a:t>
            </a:r>
          </a:p>
          <a:p>
            <a:r>
              <a:rPr lang="en-GB" b="0" dirty="0"/>
              <a:t>https://docs.rs/substring/1.4.5/substring/index.html</a:t>
            </a:r>
          </a:p>
        </p:txBody>
      </p:sp>
      <p:sp>
        <p:nvSpPr>
          <p:cNvPr id="4" name="Slide Number Placeholder 3"/>
          <p:cNvSpPr>
            <a:spLocks noGrp="1"/>
          </p:cNvSpPr>
          <p:nvPr>
            <p:ph type="sldNum" sz="quarter" idx="5"/>
          </p:nvPr>
        </p:nvSpPr>
        <p:spPr/>
        <p:txBody>
          <a:bodyPr/>
          <a:lstStyle/>
          <a:p>
            <a:fld id="{548901C6-1DA1-FB44-ABEE-06A0FEB7738E}" type="slidenum">
              <a:rPr lang="en-GB" smtClean="0"/>
              <a:t>10</a:t>
            </a:fld>
            <a:endParaRPr lang="en-GB"/>
          </a:p>
        </p:txBody>
      </p:sp>
    </p:spTree>
    <p:extLst>
      <p:ext uri="{BB962C8B-B14F-4D97-AF65-F5344CB8AC3E}">
        <p14:creationId xmlns:p14="http://schemas.microsoft.com/office/powerpoint/2010/main" val="34114929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Although the + concatenation operator can be used, it has some constraints (see next slide).</a:t>
            </a:r>
          </a:p>
          <a:p>
            <a:endParaRPr lang="en-GB" dirty="0"/>
          </a:p>
          <a:p>
            <a:r>
              <a:rPr lang="en-GB" dirty="0"/>
              <a:t>Instead, we'll leverage the push() and </a:t>
            </a:r>
            <a:r>
              <a:rPr lang="en-GB" dirty="0" err="1"/>
              <a:t>push_str</a:t>
            </a:r>
            <a:r>
              <a:rPr lang="en-GB" dirty="0"/>
              <a:t>() methods which are available on any mutable string.</a:t>
            </a:r>
          </a:p>
          <a:p>
            <a:endParaRPr lang="en-GB" dirty="0"/>
          </a:p>
          <a:p>
            <a:r>
              <a:rPr lang="en-GB" dirty="0"/>
              <a:t>As you can see, the code is relatively painless here whether we are appending a single character or another string.   You do have to remember to make your String mutable though – otherwise it cannot be modified by either method.</a:t>
            </a:r>
          </a:p>
          <a:p>
            <a:endParaRPr lang="en-GB" dirty="0"/>
          </a:p>
          <a:p>
            <a:endParaRPr lang="en-GB" dirty="0"/>
          </a:p>
          <a:p>
            <a:r>
              <a:rPr lang="en-GB" b="1" dirty="0"/>
              <a:t>Note.</a:t>
            </a:r>
          </a:p>
          <a:p>
            <a:r>
              <a:rPr lang="en-GB" dirty="0"/>
              <a:t>Don't forget though – "single character, single quotes!"</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11</a:t>
            </a:fld>
            <a:endParaRPr lang="en-GB"/>
          </a:p>
        </p:txBody>
      </p:sp>
    </p:spTree>
    <p:extLst>
      <p:ext uri="{BB962C8B-B14F-4D97-AF65-F5344CB8AC3E}">
        <p14:creationId xmlns:p14="http://schemas.microsoft.com/office/powerpoint/2010/main" val="3332332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most common question asked is:  Why can't I concatenate two string literals using "+"?</a:t>
            </a:r>
          </a:p>
          <a:p>
            <a:endParaRPr lang="en-GB" dirty="0"/>
          </a:p>
          <a:p>
            <a:r>
              <a:rPr lang="en-GB" dirty="0"/>
              <a:t>The answer is simple – both of these literals are hardcoded into your executable – with no additional space – where will the LONGER resulting string be created?  Certainly not in the executable (it won't modify itself, that's dangerous), so it has to be stored in a String, on the heap, i.e. in a dynamic place.</a:t>
            </a:r>
          </a:p>
          <a:p>
            <a:endParaRPr lang="en-GB" dirty="0"/>
          </a:p>
          <a:p>
            <a:r>
              <a:rPr lang="en-GB" dirty="0"/>
              <a:t>The examples shown here demonstrate both good and (obviously) bad coding practice.</a:t>
            </a:r>
          </a:p>
          <a:p>
            <a:endParaRPr lang="en-GB" dirty="0"/>
          </a:p>
          <a:p>
            <a:endParaRPr lang="en-GB" dirty="0"/>
          </a:p>
          <a:p>
            <a:endParaRPr lang="en-GB" dirty="0"/>
          </a:p>
          <a:p>
            <a:r>
              <a:rPr lang="en-GB" b="1" dirty="0"/>
              <a:t>Note.</a:t>
            </a:r>
          </a:p>
          <a:p>
            <a:endParaRPr lang="en-GB" dirty="0"/>
          </a:p>
          <a:p>
            <a:r>
              <a:rPr lang="en-GB" dirty="0"/>
              <a:t>The corrected version of the second example is:</a:t>
            </a:r>
          </a:p>
          <a:p>
            <a:endParaRPr lang="en-GB" dirty="0"/>
          </a:p>
          <a:p>
            <a:r>
              <a:rPr lang="en-GB" dirty="0" err="1"/>
              <a:t>fn</a:t>
            </a:r>
            <a:r>
              <a:rPr lang="en-GB" dirty="0"/>
              <a:t> main() {</a:t>
            </a:r>
          </a:p>
          <a:p>
            <a:r>
              <a:rPr lang="en-GB" dirty="0"/>
              <a:t>     let domain: String = String::from("qa.com");</a:t>
            </a:r>
          </a:p>
          <a:p>
            <a:r>
              <a:rPr lang="en-GB" dirty="0"/>
              <a:t>     let email = String::from("</a:t>
            </a:r>
            <a:r>
              <a:rPr lang="en-GB" dirty="0" err="1"/>
              <a:t>mark.fishpool</a:t>
            </a:r>
            <a:r>
              <a:rPr lang="en-GB" dirty="0"/>
              <a:t>") + "@" + </a:t>
            </a:r>
            <a:r>
              <a:rPr lang="en-GB" b="1" dirty="0"/>
              <a:t>&amp;domain</a:t>
            </a:r>
            <a:r>
              <a:rPr lang="en-GB" dirty="0"/>
              <a:t>;</a:t>
            </a:r>
          </a:p>
          <a:p>
            <a:r>
              <a:rPr lang="en-GB" dirty="0"/>
              <a:t>     </a:t>
            </a:r>
            <a:r>
              <a:rPr lang="en-GB" dirty="0" err="1"/>
              <a:t>println</a:t>
            </a:r>
            <a:r>
              <a:rPr lang="en-GB" dirty="0"/>
              <a:t>!("Email is {}", email);</a:t>
            </a:r>
          </a:p>
          <a:p>
            <a:r>
              <a:rPr lang="en-GB" dirty="0"/>
              <a:t>}</a:t>
            </a:r>
          </a:p>
          <a:p>
            <a:endParaRPr lang="en-GB" dirty="0"/>
          </a:p>
          <a:p>
            <a:r>
              <a:rPr lang="en-GB" dirty="0"/>
              <a:t>The easiest way to think about the + operator is that the first "value" must be a String and subsequent ones must be &amp;str.</a:t>
            </a:r>
          </a:p>
          <a:p>
            <a:endParaRPr lang="en-GB" dirty="0"/>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12</a:t>
            </a:fld>
            <a:endParaRPr lang="en-GB"/>
          </a:p>
        </p:txBody>
      </p:sp>
    </p:spTree>
    <p:extLst>
      <p:ext uri="{BB962C8B-B14F-4D97-AF65-F5344CB8AC3E}">
        <p14:creationId xmlns:p14="http://schemas.microsoft.com/office/powerpoint/2010/main" val="27903759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technique is nice because is also possible to use the format! macro's format specifiers to control the appearance of the data, particularly if the data is numeric in nature, e.g. controlling the number of decimal places on a floating point value.  </a:t>
            </a:r>
          </a:p>
          <a:p>
            <a:endParaRPr lang="en-GB" dirty="0"/>
          </a:p>
          <a:p>
            <a:r>
              <a:rPr lang="en-GB" dirty="0"/>
              <a:t>By choosing this technique, programmers migrating from C's </a:t>
            </a:r>
            <a:r>
              <a:rPr lang="en-GB" dirty="0" err="1"/>
              <a:t>printf</a:t>
            </a:r>
            <a:r>
              <a:rPr lang="en-GB" dirty="0"/>
              <a:t>() or </a:t>
            </a:r>
            <a:r>
              <a:rPr lang="en-GB" dirty="0" err="1"/>
              <a:t>fprintf</a:t>
            </a:r>
            <a:r>
              <a:rPr lang="en-GB" dirty="0"/>
              <a:t>() functions, or Python's f-strings should feel very much at home.</a:t>
            </a:r>
          </a:p>
          <a:p>
            <a:endParaRPr lang="en-GB" dirty="0"/>
          </a:p>
          <a:p>
            <a:endParaRPr lang="en-GB" dirty="0"/>
          </a:p>
          <a:p>
            <a:r>
              <a:rPr lang="en-GB" b="1" dirty="0"/>
              <a:t>Further reading:</a:t>
            </a:r>
          </a:p>
          <a:p>
            <a:r>
              <a:rPr lang="en-GB" dirty="0"/>
              <a:t>https://doc.rust-lang.org/std/macro.format.html</a:t>
            </a:r>
          </a:p>
          <a:p>
            <a:r>
              <a:rPr lang="en-GB" dirty="0"/>
              <a:t>https://doc.rust-lang.org/std/fmt/index.html</a:t>
            </a:r>
          </a:p>
          <a:p>
            <a:endParaRPr lang="en-GB" dirty="0"/>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13</a:t>
            </a:fld>
            <a:endParaRPr lang="en-GB"/>
          </a:p>
        </p:txBody>
      </p:sp>
    </p:spTree>
    <p:extLst>
      <p:ext uri="{BB962C8B-B14F-4D97-AF65-F5344CB8AC3E}">
        <p14:creationId xmlns:p14="http://schemas.microsoft.com/office/powerpoint/2010/main" val="2337760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14</a:t>
            </a:fld>
            <a:endParaRPr lang="en-GB"/>
          </a:p>
        </p:txBody>
      </p:sp>
    </p:spTree>
    <p:extLst>
      <p:ext uri="{BB962C8B-B14F-4D97-AF65-F5344CB8AC3E}">
        <p14:creationId xmlns:p14="http://schemas.microsoft.com/office/powerpoint/2010/main" val="467747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Any non-string literals, e.g. integers, floats, Booleans etc are, of course, "</a:t>
            </a:r>
            <a:r>
              <a:rPr lang="en-GB" dirty="0" err="1"/>
              <a:t>stringified</a:t>
            </a:r>
            <a:r>
              <a:rPr lang="en-GB" dirty="0"/>
              <a:t>" for the concatenation to work.</a:t>
            </a:r>
          </a:p>
          <a:p>
            <a:endParaRPr lang="en-GB" dirty="0"/>
          </a:p>
          <a:p>
            <a:r>
              <a:rPr lang="en-GB" b="1" dirty="0"/>
              <a:t>Technical note</a:t>
            </a:r>
          </a:p>
          <a:p>
            <a:r>
              <a:rPr lang="en-GB" b="0" dirty="0"/>
              <a:t>The </a:t>
            </a:r>
            <a:r>
              <a:rPr lang="en-GB" b="1" dirty="0"/>
              <a:t>'static</a:t>
            </a:r>
            <a:r>
              <a:rPr lang="en-GB" b="0" dirty="0"/>
              <a:t> notation in </a:t>
            </a:r>
            <a:r>
              <a:rPr lang="en-GB" b="1" dirty="0">
                <a:latin typeface="Consolas" panose="020B0609020204030204" pitchFamily="49" charset="0"/>
              </a:rPr>
              <a:t>&amp;'static str</a:t>
            </a:r>
            <a:r>
              <a:rPr lang="en-GB" b="0" dirty="0">
                <a:latin typeface="Consolas" panose="020B0609020204030204" pitchFamily="49" charset="0"/>
              </a:rPr>
              <a:t> means that the string slice will exist for the complete execution duration of the program, fixed into its code.</a:t>
            </a:r>
            <a:endParaRPr lang="en-GB" b="0" dirty="0"/>
          </a:p>
          <a:p>
            <a:endParaRPr lang="en-GB" dirty="0"/>
          </a:p>
          <a:p>
            <a:endParaRPr lang="en-GB" dirty="0"/>
          </a:p>
          <a:p>
            <a:r>
              <a:rPr lang="en-GB" b="1" dirty="0"/>
              <a:t>Further reading:</a:t>
            </a:r>
          </a:p>
          <a:p>
            <a:r>
              <a:rPr lang="en-GB" dirty="0"/>
              <a:t>https://doc.rust-lang.org/std/macro.concat.html</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15</a:t>
            </a:fld>
            <a:endParaRPr lang="en-GB"/>
          </a:p>
        </p:txBody>
      </p:sp>
    </p:spTree>
    <p:extLst>
      <p:ext uri="{BB962C8B-B14F-4D97-AF65-F5344CB8AC3E}">
        <p14:creationId xmlns:p14="http://schemas.microsoft.com/office/powerpoint/2010/main" val="948490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cannot modify a String unless it is explicitly made mutable using the "mut" keyword; the compiler's message is (typically for Rust) quite helpful.</a:t>
            </a:r>
          </a:p>
          <a:p>
            <a:endParaRPr lang="en-GB" dirty="0"/>
          </a:p>
          <a:p>
            <a:r>
              <a:rPr lang="en-GB" dirty="0"/>
              <a:t>Again, this demonstrates the level of thoughtfulness required when programming in Rust – if you want it to change, you MUST say so.</a:t>
            </a:r>
          </a:p>
        </p:txBody>
      </p:sp>
      <p:sp>
        <p:nvSpPr>
          <p:cNvPr id="4" name="Slide Number Placeholder 3"/>
          <p:cNvSpPr>
            <a:spLocks noGrp="1"/>
          </p:cNvSpPr>
          <p:nvPr>
            <p:ph type="sldNum" sz="quarter" idx="5"/>
          </p:nvPr>
        </p:nvSpPr>
        <p:spPr/>
        <p:txBody>
          <a:bodyPr/>
          <a:lstStyle/>
          <a:p>
            <a:fld id="{548901C6-1DA1-FB44-ABEE-06A0FEB7738E}" type="slidenum">
              <a:rPr lang="en-GB" smtClean="0"/>
              <a:t>16</a:t>
            </a:fld>
            <a:endParaRPr lang="en-GB"/>
          </a:p>
        </p:txBody>
      </p:sp>
    </p:spTree>
    <p:extLst>
      <p:ext uri="{BB962C8B-B14F-4D97-AF65-F5344CB8AC3E}">
        <p14:creationId xmlns:p14="http://schemas.microsoft.com/office/powerpoint/2010/main" val="3249795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Technical note</a:t>
            </a:r>
          </a:p>
          <a:p>
            <a:endParaRPr lang="en-GB" b="1" dirty="0"/>
          </a:p>
          <a:p>
            <a:r>
              <a:rPr lang="en-GB" b="0" dirty="0"/>
              <a:t>Remember, string comparisons in Rust are case sensitive!</a:t>
            </a:r>
          </a:p>
          <a:p>
            <a:endParaRPr lang="en-GB" b="1" dirty="0"/>
          </a:p>
          <a:p>
            <a:endParaRPr lang="en-GB" b="1" dirty="0"/>
          </a:p>
          <a:p>
            <a:r>
              <a:rPr lang="en-GB" b="1" dirty="0"/>
              <a:t>Further reading:</a:t>
            </a:r>
          </a:p>
          <a:p>
            <a:endParaRPr lang="en-GB" dirty="0"/>
          </a:p>
          <a:p>
            <a:r>
              <a:rPr lang="en-GB" dirty="0"/>
              <a:t>https://doc.rust-lang.org/std/string/struct.String.html#implementations</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17</a:t>
            </a:fld>
            <a:endParaRPr lang="en-GB"/>
          </a:p>
        </p:txBody>
      </p:sp>
    </p:spTree>
    <p:extLst>
      <p:ext uri="{BB962C8B-B14F-4D97-AF65-F5344CB8AC3E}">
        <p14:creationId xmlns:p14="http://schemas.microsoft.com/office/powerpoint/2010/main" val="86964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As you can see, the find() method does not return a straightforward index as an integer data primitive.</a:t>
            </a:r>
          </a:p>
          <a:p>
            <a:endParaRPr lang="en-GB" b="0" dirty="0"/>
          </a:p>
          <a:p>
            <a:r>
              <a:rPr lang="en-GB" b="0" dirty="0"/>
              <a:t>It returns either an Option&lt;T&gt; containing the</a:t>
            </a:r>
            <a:r>
              <a:rPr lang="en-US" b="0" i="0" dirty="0">
                <a:solidFill>
                  <a:srgbClr val="000000"/>
                </a:solidFill>
                <a:effectLst/>
                <a:latin typeface="Source Serif 4"/>
              </a:rPr>
              <a:t> byte index of the first character of this substring or None (if not found); both outcomes are shown here.   </a:t>
            </a:r>
          </a:p>
          <a:p>
            <a:endParaRPr lang="en-US" b="0" i="0" dirty="0">
              <a:solidFill>
                <a:srgbClr val="000000"/>
              </a:solidFill>
              <a:effectLst/>
              <a:latin typeface="Source Serif 4"/>
            </a:endParaRPr>
          </a:p>
          <a:p>
            <a:r>
              <a:rPr lang="en-US" b="0" i="0" dirty="0">
                <a:solidFill>
                  <a:srgbClr val="000000"/>
                </a:solidFill>
                <a:effectLst/>
                <a:latin typeface="Source Serif 4"/>
              </a:rPr>
              <a:t>A little confusingly, the byte index may not be the same as the characters position, i.e. not all characters in a Unicode string use the same number of bytes.</a:t>
            </a:r>
            <a:endParaRPr lang="en-GB" b="0" dirty="0"/>
          </a:p>
          <a:p>
            <a:endParaRPr lang="en-GB" b="1" dirty="0"/>
          </a:p>
          <a:p>
            <a:endParaRPr lang="en-GB" b="1" dirty="0"/>
          </a:p>
          <a:p>
            <a:endParaRPr lang="en-GB" b="1" dirty="0"/>
          </a:p>
          <a:p>
            <a:r>
              <a:rPr lang="en-GB" b="1" dirty="0"/>
              <a:t>Further reading:</a:t>
            </a:r>
          </a:p>
          <a:p>
            <a:endParaRPr lang="en-GB" dirty="0"/>
          </a:p>
          <a:p>
            <a:r>
              <a:rPr lang="en-GB" dirty="0"/>
              <a:t>https://doc.rust-lang.org/std/string/struct.String.html#implementations</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18</a:t>
            </a:fld>
            <a:endParaRPr lang="en-GB"/>
          </a:p>
        </p:txBody>
      </p:sp>
    </p:spTree>
    <p:extLst>
      <p:ext uri="{BB962C8B-B14F-4D97-AF65-F5344CB8AC3E}">
        <p14:creationId xmlns:p14="http://schemas.microsoft.com/office/powerpoint/2010/main" val="41641192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Technical note.</a:t>
            </a:r>
          </a:p>
          <a:p>
            <a:endParaRPr lang="en-GB" dirty="0"/>
          </a:p>
          <a:p>
            <a:r>
              <a:rPr lang="en-GB" dirty="0"/>
              <a:t>Due to memory safety concerns, Rust won't let you return a reference, i.e. &amp;str, from a function.</a:t>
            </a:r>
          </a:p>
          <a:p>
            <a:endParaRPr lang="en-GB" dirty="0"/>
          </a:p>
          <a:p>
            <a:r>
              <a:rPr lang="en-GB" dirty="0"/>
              <a:t>If you think about it, the reference would be to a block of memory that would be deallocated ("freed") when the function ends; any reference returned would therefore be considered to be akin to a "dangling" pointer and potentially dangerous.</a:t>
            </a:r>
          </a:p>
          <a:p>
            <a:endParaRPr lang="en-GB" dirty="0"/>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19</a:t>
            </a:fld>
            <a:endParaRPr lang="en-GB"/>
          </a:p>
        </p:txBody>
      </p:sp>
    </p:spTree>
    <p:extLst>
      <p:ext uri="{BB962C8B-B14F-4D97-AF65-F5344CB8AC3E}">
        <p14:creationId xmlns:p14="http://schemas.microsoft.com/office/powerpoint/2010/main" val="2731156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a:t>
            </a:fld>
            <a:endParaRPr lang="en-GB"/>
          </a:p>
        </p:txBody>
      </p:sp>
    </p:spTree>
    <p:extLst>
      <p:ext uri="{BB962C8B-B14F-4D97-AF65-F5344CB8AC3E}">
        <p14:creationId xmlns:p14="http://schemas.microsoft.com/office/powerpoint/2010/main" val="1436808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lab focuses on several string manipulation problems.</a:t>
            </a:r>
          </a:p>
        </p:txBody>
      </p:sp>
      <p:sp>
        <p:nvSpPr>
          <p:cNvPr id="4" name="Slide Number Placeholder 3"/>
          <p:cNvSpPr>
            <a:spLocks noGrp="1"/>
          </p:cNvSpPr>
          <p:nvPr>
            <p:ph type="sldNum" sz="quarter" idx="5"/>
          </p:nvPr>
        </p:nvSpPr>
        <p:spPr/>
        <p:txBody>
          <a:bodyPr/>
          <a:lstStyle/>
          <a:p>
            <a:fld id="{548901C6-1DA1-FB44-ABEE-06A0FEB7738E}" type="slidenum">
              <a:rPr lang="en-GB" smtClean="0"/>
              <a:t>20</a:t>
            </a:fld>
            <a:endParaRPr lang="en-GB"/>
          </a:p>
        </p:txBody>
      </p:sp>
    </p:spTree>
    <p:extLst>
      <p:ext uri="{BB962C8B-B14F-4D97-AF65-F5344CB8AC3E}">
        <p14:creationId xmlns:p14="http://schemas.microsoft.com/office/powerpoint/2010/main" val="31082762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21</a:t>
            </a:fld>
            <a:endParaRPr lang="en-GB"/>
          </a:p>
        </p:txBody>
      </p:sp>
    </p:spTree>
    <p:extLst>
      <p:ext uri="{BB962C8B-B14F-4D97-AF65-F5344CB8AC3E}">
        <p14:creationId xmlns:p14="http://schemas.microsoft.com/office/powerpoint/2010/main" val="6258664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t>22</a:t>
            </a:fld>
            <a:endParaRPr lang="en-GB"/>
          </a:p>
        </p:txBody>
      </p:sp>
    </p:spTree>
    <p:extLst>
      <p:ext uri="{BB962C8B-B14F-4D97-AF65-F5344CB8AC3E}">
        <p14:creationId xmlns:p14="http://schemas.microsoft.com/office/powerpoint/2010/main" val="42741477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Some additional information you may find useful…</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23</a:t>
            </a:fld>
            <a:endParaRPr lang="en-GB"/>
          </a:p>
        </p:txBody>
      </p:sp>
    </p:spTree>
    <p:extLst>
      <p:ext uri="{BB962C8B-B14F-4D97-AF65-F5344CB8AC3E}">
        <p14:creationId xmlns:p14="http://schemas.microsoft.com/office/powerpoint/2010/main" val="12747322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Rust, keywords are separated into three distinct categories.</a:t>
            </a:r>
          </a:p>
          <a:p>
            <a:endParaRPr lang="en-GB" dirty="0"/>
          </a:p>
          <a:p>
            <a:r>
              <a:rPr lang="en-GB" dirty="0"/>
              <a:t>These categories are:</a:t>
            </a:r>
          </a:p>
          <a:p>
            <a:endParaRPr lang="en-GB" dirty="0"/>
          </a:p>
          <a:p>
            <a:pPr marL="171450" indent="-171450">
              <a:buFont typeface="Arial" panose="020B0604020202020204" pitchFamily="34" charset="0"/>
              <a:buChar char="•"/>
            </a:pPr>
            <a:r>
              <a:rPr lang="en-GB" dirty="0"/>
              <a:t>Strict</a:t>
            </a:r>
          </a:p>
          <a:p>
            <a:pPr marL="171450" indent="-171450">
              <a:buFont typeface="Arial" panose="020B0604020202020204" pitchFamily="34" charset="0"/>
              <a:buChar char="•"/>
            </a:pPr>
            <a:r>
              <a:rPr lang="en-GB" dirty="0"/>
              <a:t>Reserved</a:t>
            </a:r>
          </a:p>
          <a:p>
            <a:pPr marL="171450" indent="-171450">
              <a:buFont typeface="Arial" panose="020B0604020202020204" pitchFamily="34" charset="0"/>
              <a:buChar char="•"/>
            </a:pPr>
            <a:r>
              <a:rPr lang="en-GB" dirty="0"/>
              <a:t>Weak</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Each category refers to the keywords level of restriction in terms of naming identifiers, e.g. items, variables, labels, crates etc.</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In detail then:</a:t>
            </a:r>
          </a:p>
          <a:p>
            <a:pPr marL="0" indent="0">
              <a:buFont typeface="Arial" panose="020B0604020202020204" pitchFamily="34" charset="0"/>
              <a:buNone/>
            </a:pPr>
            <a:endParaRPr lang="en-GB" dirty="0"/>
          </a:p>
          <a:p>
            <a:pPr marL="171450" indent="-171450">
              <a:buFont typeface="Arial" panose="020B0604020202020204" pitchFamily="34" charset="0"/>
              <a:buChar char="•"/>
            </a:pPr>
            <a:r>
              <a:rPr lang="en-GB" dirty="0"/>
              <a:t>Strict	- cannot be used for naming identifiers</a:t>
            </a:r>
          </a:p>
          <a:p>
            <a:pPr marL="171450" indent="-171450">
              <a:buFont typeface="Arial" panose="020B0604020202020204" pitchFamily="34" charset="0"/>
              <a:buChar char="•"/>
            </a:pPr>
            <a:r>
              <a:rPr lang="en-GB" dirty="0"/>
              <a:t>Reserved 	- at time of writing, these keywords are reserved for </a:t>
            </a:r>
            <a:r>
              <a:rPr lang="en-GB" i="1" dirty="0"/>
              <a:t>future</a:t>
            </a:r>
            <a:r>
              <a:rPr lang="en-GB" dirty="0"/>
              <a:t> use (to make existing code forward-compatible with new Rust language development)</a:t>
            </a:r>
          </a:p>
          <a:p>
            <a:pPr marL="171450" indent="-171450">
              <a:buFont typeface="Arial" panose="020B0604020202020204" pitchFamily="34" charset="0"/>
              <a:buChar char="•"/>
            </a:pPr>
            <a:r>
              <a:rPr lang="en-GB" dirty="0"/>
              <a:t>Weak	- only have special meaning in particular contexts, so may be usable as an identifier ("union" is the quoted example of this)</a:t>
            </a:r>
          </a:p>
          <a:p>
            <a:pPr marL="171450" indent="-171450">
              <a:buFont typeface="Arial" panose="020B0604020202020204" pitchFamily="34" charset="0"/>
              <a:buChar char="•"/>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r>
              <a:rPr lang="en-GB" dirty="0"/>
              <a:t>In addition it is possible to use </a:t>
            </a:r>
            <a:r>
              <a:rPr lang="en-GB" i="1" dirty="0"/>
              <a:t>raw</a:t>
            </a:r>
            <a:r>
              <a:rPr lang="en-GB" dirty="0"/>
              <a:t> identifiers.  A raw identifier allows you to use keywords as an identifier; simply prefix the keyword with "r#".</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For example…</a:t>
            </a:r>
          </a:p>
          <a:p>
            <a:pPr marL="0" indent="0">
              <a:buFont typeface="Arial" panose="020B0604020202020204" pitchFamily="34" charset="0"/>
              <a:buNone/>
            </a:pPr>
            <a:endParaRPr lang="en-GB" dirty="0"/>
          </a:p>
          <a:p>
            <a:pPr marL="0" indent="0">
              <a:buFont typeface="Arial" panose="020B0604020202020204" pitchFamily="34" charset="0"/>
              <a:buNone/>
            </a:pPr>
            <a:r>
              <a:rPr lang="en-GB" b="1" dirty="0" err="1"/>
              <a:t>fn</a:t>
            </a:r>
            <a:r>
              <a:rPr lang="en-GB" b="1" dirty="0"/>
              <a:t> move() {</a:t>
            </a:r>
          </a:p>
          <a:p>
            <a:pPr marL="0" indent="0">
              <a:buFont typeface="Arial" panose="020B0604020202020204" pitchFamily="34" charset="0"/>
              <a:buNone/>
            </a:pPr>
            <a:r>
              <a:rPr lang="en-GB" b="1" dirty="0"/>
              <a:t>     //do something…</a:t>
            </a:r>
          </a:p>
          <a:p>
            <a:pPr marL="0" indent="0">
              <a:buFont typeface="Arial" panose="020B0604020202020204" pitchFamily="34" charset="0"/>
              <a:buNone/>
            </a:pPr>
            <a:r>
              <a:rPr lang="en-GB" b="1" dirty="0"/>
              <a:t>} </a:t>
            </a:r>
          </a:p>
          <a:p>
            <a:pPr marL="0" indent="0">
              <a:buFont typeface="Arial" panose="020B0604020202020204" pitchFamily="34" charset="0"/>
              <a:buNone/>
            </a:pPr>
            <a:endParaRPr lang="en-GB" dirty="0"/>
          </a:p>
          <a:p>
            <a:pPr marL="0" indent="0">
              <a:buFont typeface="Arial" panose="020B0604020202020204" pitchFamily="34" charset="0"/>
              <a:buNone/>
            </a:pPr>
            <a:r>
              <a:rPr lang="en-GB" i="1" dirty="0"/>
              <a:t>won't </a:t>
            </a:r>
            <a:r>
              <a:rPr lang="en-GB" dirty="0"/>
              <a:t>compile.</a:t>
            </a:r>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r>
              <a:rPr lang="en-GB" dirty="0"/>
              <a:t>However, this </a:t>
            </a:r>
            <a:r>
              <a:rPr lang="en-GB" i="1" dirty="0"/>
              <a:t>will</a:t>
            </a:r>
            <a:r>
              <a:rPr lang="en-GB" dirty="0"/>
              <a:t>:</a:t>
            </a:r>
          </a:p>
          <a:p>
            <a:pPr marL="0" indent="0">
              <a:buFont typeface="Arial" panose="020B0604020202020204" pitchFamily="34" charset="0"/>
              <a:buNone/>
            </a:pPr>
            <a:endParaRPr lang="en-GB" dirty="0"/>
          </a:p>
          <a:p>
            <a:pPr marL="0" indent="0">
              <a:buFont typeface="Arial" panose="020B0604020202020204" pitchFamily="34" charset="0"/>
              <a:buNone/>
            </a:pPr>
            <a:r>
              <a:rPr lang="en-GB" dirty="0" err="1"/>
              <a:t>fn</a:t>
            </a:r>
            <a:r>
              <a:rPr lang="en-GB" dirty="0"/>
              <a:t> </a:t>
            </a:r>
            <a:r>
              <a:rPr lang="en-GB" b="1" dirty="0" err="1"/>
              <a:t>r#</a:t>
            </a:r>
            <a:r>
              <a:rPr lang="en-GB" dirty="0" err="1"/>
              <a:t>move</a:t>
            </a:r>
            <a:r>
              <a:rPr lang="en-GB" dirty="0"/>
              <a:t>() {</a:t>
            </a:r>
          </a:p>
          <a:p>
            <a:pPr marL="0" indent="0">
              <a:buFont typeface="Arial" panose="020B0604020202020204" pitchFamily="34" charset="0"/>
              <a:buNone/>
            </a:pPr>
            <a:r>
              <a:rPr lang="en-GB" dirty="0"/>
              <a:t>     //do something…</a:t>
            </a:r>
          </a:p>
          <a:p>
            <a:pPr marL="0" indent="0">
              <a:buFont typeface="Arial" panose="020B0604020202020204" pitchFamily="34" charset="0"/>
              <a:buNone/>
            </a:pPr>
            <a:r>
              <a:rPr lang="en-GB" dirty="0"/>
              <a:t>} </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In addition, the "r#" must also be used on the function call itself.</a:t>
            </a:r>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24</a:t>
            </a:fld>
            <a:endParaRPr lang="en-GB"/>
          </a:p>
        </p:txBody>
      </p:sp>
    </p:spTree>
    <p:extLst>
      <p:ext uri="{BB962C8B-B14F-4D97-AF65-F5344CB8AC3E}">
        <p14:creationId xmlns:p14="http://schemas.microsoft.com/office/powerpoint/2010/main" val="2880771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have been warned…</a:t>
            </a:r>
          </a:p>
        </p:txBody>
      </p:sp>
      <p:sp>
        <p:nvSpPr>
          <p:cNvPr id="4" name="Slide Number Placeholder 3"/>
          <p:cNvSpPr>
            <a:spLocks noGrp="1"/>
          </p:cNvSpPr>
          <p:nvPr>
            <p:ph type="sldNum" sz="quarter" idx="5"/>
          </p:nvPr>
        </p:nvSpPr>
        <p:spPr/>
        <p:txBody>
          <a:bodyPr/>
          <a:lstStyle/>
          <a:p>
            <a:fld id="{548901C6-1DA1-FB44-ABEE-06A0FEB7738E}" type="slidenum">
              <a:rPr lang="en-GB" smtClean="0"/>
              <a:t>3</a:t>
            </a:fld>
            <a:endParaRPr lang="en-GB"/>
          </a:p>
        </p:txBody>
      </p:sp>
    </p:spTree>
    <p:extLst>
      <p:ext uri="{BB962C8B-B14F-4D97-AF65-F5344CB8AC3E}">
        <p14:creationId xmlns:p14="http://schemas.microsoft.com/office/powerpoint/2010/main" val="965216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is a general preconception that strings are not easy to work with in Rust.  </a:t>
            </a:r>
          </a:p>
          <a:p>
            <a:endParaRPr lang="en-GB" dirty="0"/>
          </a:p>
          <a:p>
            <a:r>
              <a:rPr lang="en-GB" dirty="0"/>
              <a:t>In reality, strings are inherently messy; when programming languages make strings easy to work with there is typically a degree of abstraction (hiding complexity and detail) at work which, addressed at a lower level (i.e. during execution), will typically pay the price in terms of efficiency and/or slow implementation.  Python is a good example of this type of trade-off:  It's string support is delightful to use but it's not the fastest to run!</a:t>
            </a:r>
          </a:p>
          <a:p>
            <a:endParaRPr lang="en-GB" dirty="0"/>
          </a:p>
          <a:p>
            <a:r>
              <a:rPr lang="en-GB" dirty="0"/>
              <a:t>Rust's string support is the opposite: Somewhat impenetrable but very efficient.   In other words, once you understand the intricacies of its string implementation the benefits become crystal clear.  This is particularly true in terms </a:t>
            </a:r>
          </a:p>
          <a:p>
            <a:endParaRPr lang="en-GB" dirty="0"/>
          </a:p>
          <a:p>
            <a:r>
              <a:rPr lang="en-GB" dirty="0"/>
              <a:t>The best starting point is to understand that there are two distinct string data types:  str (or &amp;str) and String.    </a:t>
            </a:r>
          </a:p>
          <a:p>
            <a:endParaRPr lang="en-GB" dirty="0"/>
          </a:p>
          <a:p>
            <a:r>
              <a:rPr lang="en-GB" dirty="0"/>
              <a:t>We'll explore each of these, their similarities and differences and (most importantly) when to use each, in this chapter.</a:t>
            </a:r>
          </a:p>
        </p:txBody>
      </p:sp>
      <p:sp>
        <p:nvSpPr>
          <p:cNvPr id="4" name="Slide Number Placeholder 3"/>
          <p:cNvSpPr>
            <a:spLocks noGrp="1"/>
          </p:cNvSpPr>
          <p:nvPr>
            <p:ph type="sldNum" sz="quarter" idx="5"/>
          </p:nvPr>
        </p:nvSpPr>
        <p:spPr/>
        <p:txBody>
          <a:bodyPr/>
          <a:lstStyle/>
          <a:p>
            <a:fld id="{548901C6-1DA1-FB44-ABEE-06A0FEB7738E}" type="slidenum">
              <a:rPr lang="en-GB" smtClean="0"/>
              <a:t>4</a:t>
            </a:fld>
            <a:endParaRPr lang="en-GB"/>
          </a:p>
        </p:txBody>
      </p:sp>
    </p:spTree>
    <p:extLst>
      <p:ext uri="{BB962C8B-B14F-4D97-AF65-F5344CB8AC3E}">
        <p14:creationId xmlns:p14="http://schemas.microsoft.com/office/powerpoint/2010/main" val="3263206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example we are creating a UTF-8, dynamically sized String using a string literal.</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5</a:t>
            </a:fld>
            <a:endParaRPr lang="en-GB"/>
          </a:p>
        </p:txBody>
      </p:sp>
    </p:spTree>
    <p:extLst>
      <p:ext uri="{BB962C8B-B14F-4D97-AF65-F5344CB8AC3E}">
        <p14:creationId xmlns:p14="http://schemas.microsoft.com/office/powerpoint/2010/main" val="3235187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6</a:t>
            </a:fld>
            <a:endParaRPr lang="en-GB"/>
          </a:p>
        </p:txBody>
      </p:sp>
    </p:spTree>
    <p:extLst>
      <p:ext uri="{BB962C8B-B14F-4D97-AF65-F5344CB8AC3E}">
        <p14:creationId xmlns:p14="http://schemas.microsoft.com/office/powerpoint/2010/main" val="2246622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7</a:t>
            </a:fld>
            <a:endParaRPr lang="en-GB"/>
          </a:p>
        </p:txBody>
      </p:sp>
    </p:spTree>
    <p:extLst>
      <p:ext uri="{BB962C8B-B14F-4D97-AF65-F5344CB8AC3E}">
        <p14:creationId xmlns:p14="http://schemas.microsoft.com/office/powerpoint/2010/main" val="2262301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lab focuses on </a:t>
            </a:r>
          </a:p>
        </p:txBody>
      </p:sp>
      <p:sp>
        <p:nvSpPr>
          <p:cNvPr id="4" name="Slide Number Placeholder 3"/>
          <p:cNvSpPr>
            <a:spLocks noGrp="1"/>
          </p:cNvSpPr>
          <p:nvPr>
            <p:ph type="sldNum" sz="quarter" idx="5"/>
          </p:nvPr>
        </p:nvSpPr>
        <p:spPr/>
        <p:txBody>
          <a:bodyPr/>
          <a:lstStyle/>
          <a:p>
            <a:fld id="{548901C6-1DA1-FB44-ABEE-06A0FEB7738E}" type="slidenum">
              <a:rPr lang="en-GB" smtClean="0"/>
              <a:t>8</a:t>
            </a:fld>
            <a:endParaRPr lang="en-GB"/>
          </a:p>
        </p:txBody>
      </p:sp>
    </p:spTree>
    <p:extLst>
      <p:ext uri="{BB962C8B-B14F-4D97-AF65-F5344CB8AC3E}">
        <p14:creationId xmlns:p14="http://schemas.microsoft.com/office/powerpoint/2010/main" val="2622967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these examples, we are converting the UTF-8 data stored in each string type to the other string type, i.e. &amp;str-&gt;String and String to &amp;str.    The syntax is different, obviously, but should be relatively painless to replicate.    You will note that it's possible to create a String from a &amp;str reference or a string literal.</a:t>
            </a:r>
          </a:p>
          <a:p>
            <a:endParaRPr lang="en-GB" dirty="0"/>
          </a:p>
          <a:p>
            <a:r>
              <a:rPr lang="en-GB" dirty="0"/>
              <a:t>Conversion of String to &amp;str is the most painless – simply add a reference (borrow) operator to the String variable; this is called "</a:t>
            </a:r>
            <a:r>
              <a:rPr lang="en-GB" dirty="0" err="1"/>
              <a:t>deref</a:t>
            </a:r>
            <a:r>
              <a:rPr lang="en-GB" dirty="0"/>
              <a:t> coercion".</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9</a:t>
            </a:fld>
            <a:endParaRPr lang="en-GB"/>
          </a:p>
        </p:txBody>
      </p:sp>
    </p:spTree>
    <p:extLst>
      <p:ext uri="{BB962C8B-B14F-4D97-AF65-F5344CB8AC3E}">
        <p14:creationId xmlns:p14="http://schemas.microsoft.com/office/powerpoint/2010/main" val="17937057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dirty="0"/>
              <a:t>Click to edit Master title style</a:t>
            </a:r>
            <a:endParaRPr lang="en-GB" noProof="0" dirty="0"/>
          </a:p>
        </p:txBody>
      </p:sp>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856846588"/>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Orange Background A">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944"/>
          <a:stretch/>
        </p:blipFill>
        <p:spPr>
          <a:xfrm>
            <a:off x="0" y="-1"/>
            <a:ext cx="12192000" cy="6862273"/>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1799002601"/>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Orange Background B">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607"/>
          <a:stretch/>
        </p:blipFill>
        <p:spPr>
          <a:xfrm>
            <a:off x="0" y="-1"/>
            <a:ext cx="12192000" cy="688791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22632"/>
          </a:xfrm>
        </p:spPr>
        <p:txBody>
          <a:bodyPr/>
          <a:lstStyle/>
          <a:p>
            <a:pPr lvl="0"/>
            <a:r>
              <a:rPr lang="en-US"/>
              <a:t>Edit Master text styles</a:t>
            </a:r>
          </a:p>
        </p:txBody>
      </p:sp>
    </p:spTree>
    <p:extLst>
      <p:ext uri="{BB962C8B-B14F-4D97-AF65-F5344CB8AC3E}">
        <p14:creationId xmlns:p14="http://schemas.microsoft.com/office/powerpoint/2010/main" val="2494511756"/>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Orange Background C">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832"/>
          <a:stretch/>
        </p:blipFill>
        <p:spPr>
          <a:xfrm>
            <a:off x="0" y="1"/>
            <a:ext cx="12192000" cy="6870818"/>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1602370851"/>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5846"/>
          </a:xfrm>
        </p:spPr>
        <p:txBody>
          <a:bodyPr/>
          <a:lstStyle/>
          <a:p>
            <a:pPr lvl="0"/>
            <a:r>
              <a:rPr lang="en-US"/>
              <a:t>Edit Master text styles</a:t>
            </a:r>
          </a:p>
        </p:txBody>
      </p:sp>
    </p:spTree>
    <p:extLst>
      <p:ext uri="{BB962C8B-B14F-4D97-AF65-F5344CB8AC3E}">
        <p14:creationId xmlns:p14="http://schemas.microsoft.com/office/powerpoint/2010/main" val="439982214"/>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2756165539"/>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3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300" y="5768975"/>
            <a:ext cx="3824288" cy="714393"/>
          </a:xfrm>
        </p:spPr>
        <p:txBody>
          <a:bodyPr/>
          <a:lstStyle/>
          <a:p>
            <a:pPr lvl="0"/>
            <a:r>
              <a:rPr lang="en-US"/>
              <a:t>Edit Master text styles</a:t>
            </a:r>
          </a:p>
        </p:txBody>
      </p:sp>
    </p:spTree>
    <p:extLst>
      <p:ext uri="{BB962C8B-B14F-4D97-AF65-F5344CB8AC3E}">
        <p14:creationId xmlns:p14="http://schemas.microsoft.com/office/powerpoint/2010/main" val="2928394329"/>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01 Section Divider">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1" name="Title 1">
            <a:extLst>
              <a:ext uri="{FF2B5EF4-FFF2-40B4-BE49-F238E27FC236}">
                <a16:creationId xmlns:a16="http://schemas.microsoft.com/office/drawing/2014/main" id="{EBBB6D40-B4C9-8B4A-B2A6-126F64906376}"/>
              </a:ext>
            </a:extLst>
          </p:cNvPr>
          <p:cNvSpPr>
            <a:spLocks noGrp="1"/>
          </p:cNvSpPr>
          <p:nvPr>
            <p:ph type="ctrTitle"/>
          </p:nvPr>
        </p:nvSpPr>
        <p:spPr>
          <a:xfrm>
            <a:off x="384784" y="343368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3451938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02 Section Divider">
    <p:bg>
      <p:bgPr>
        <a:solidFill>
          <a:schemeClr val="accent6"/>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3" name="Title 1">
            <a:extLst>
              <a:ext uri="{FF2B5EF4-FFF2-40B4-BE49-F238E27FC236}">
                <a16:creationId xmlns:a16="http://schemas.microsoft.com/office/drawing/2014/main" id="{EBBB6D40-B4C9-8B4A-B2A6-126F64906376}"/>
              </a:ext>
            </a:extLst>
          </p:cNvPr>
          <p:cNvSpPr>
            <a:spLocks noGrp="1"/>
          </p:cNvSpPr>
          <p:nvPr>
            <p:ph type="ctrTitle"/>
          </p:nvPr>
        </p:nvSpPr>
        <p:spPr>
          <a:xfrm>
            <a:off x="376238" y="1756434"/>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 y="1897166"/>
            <a:ext cx="11479292" cy="4960834"/>
          </a:xfrm>
          <a:prstGeom prst="rect">
            <a:avLst/>
          </a:prstGeom>
        </p:spPr>
      </p:pic>
    </p:spTree>
    <p:extLst>
      <p:ext uri="{BB962C8B-B14F-4D97-AF65-F5344CB8AC3E}">
        <p14:creationId xmlns:p14="http://schemas.microsoft.com/office/powerpoint/2010/main" val="1254177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03 Section Divider">
    <p:bg>
      <p:bgPr>
        <a:solidFill>
          <a:schemeClr val="accent3"/>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pic>
        <p:nvPicPr>
          <p:cNvPr id="4" name="Picture 3"/>
          <p:cNvPicPr>
            <a:picLocks noChangeAspect="1"/>
          </p:cNvPicPr>
          <p:nvPr userDrawn="1"/>
        </p:nvPicPr>
        <p:blipFill rotWithShape="1">
          <a:blip r:embed="rId3">
            <a:extLst>
              <a:ext uri="{28A0092B-C50C-407E-A947-70E740481C1C}">
                <a14:useLocalDpi xmlns:a14="http://schemas.microsoft.com/office/drawing/2010/main" val="0"/>
              </a:ext>
            </a:extLst>
          </a:blip>
          <a:srcRect l="42453"/>
          <a:stretch/>
        </p:blipFill>
        <p:spPr>
          <a:xfrm>
            <a:off x="-1" y="2138695"/>
            <a:ext cx="11137643" cy="4973375"/>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29269145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04 Section Divider">
    <p:bg>
      <p:bgPr>
        <a:solidFill>
          <a:schemeClr val="accent4"/>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pic>
        <p:nvPicPr>
          <p:cNvPr id="7" name="Picture 6"/>
          <p:cNvPicPr>
            <a:picLocks noChangeAspect="1"/>
          </p:cNvPicPr>
          <p:nvPr userDrawn="1"/>
        </p:nvPicPr>
        <p:blipFill rotWithShape="1">
          <a:blip r:embed="rId3">
            <a:biLevel thresh="25000"/>
            <a:extLst>
              <a:ext uri="{28A0092B-C50C-407E-A947-70E740481C1C}">
                <a14:useLocalDpi xmlns:a14="http://schemas.microsoft.com/office/drawing/2010/main" val="0"/>
              </a:ext>
            </a:extLst>
          </a:blip>
          <a:srcRect l="2277"/>
          <a:stretch/>
        </p:blipFill>
        <p:spPr>
          <a:xfrm>
            <a:off x="0" y="2294314"/>
            <a:ext cx="9545652" cy="4066446"/>
          </a:xfrm>
          <a:prstGeom prst="rect">
            <a:avLst/>
          </a:prstGeom>
        </p:spPr>
      </p:pic>
    </p:spTree>
    <p:extLst>
      <p:ext uri="{BB962C8B-B14F-4D97-AF65-F5344CB8AC3E}">
        <p14:creationId xmlns:p14="http://schemas.microsoft.com/office/powerpoint/2010/main" val="4113690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Teal">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ents or agenda">
    <p:spTree>
      <p:nvGrpSpPr>
        <p:cNvPr id="1" name=""/>
        <p:cNvGrpSpPr/>
        <p:nvPr/>
      </p:nvGrpSpPr>
      <p:grpSpPr>
        <a:xfrm>
          <a:off x="0" y="0"/>
          <a:ext cx="0" cy="0"/>
          <a:chOff x="0" y="0"/>
          <a:chExt cx="0" cy="0"/>
        </a:xfrm>
      </p:grpSpPr>
      <p:cxnSp>
        <p:nvCxnSpPr>
          <p:cNvPr id="13" name="Straight Connector 12"/>
          <p:cNvCxnSpPr/>
          <p:nvPr userDrawn="1"/>
        </p:nvCxnSpPr>
        <p:spPr>
          <a:xfrm>
            <a:off x="3101975" y="1925767"/>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3101975" y="2587060"/>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3101975" y="3248353"/>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3101975" y="3909646"/>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101975" y="4570939"/>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3101975" y="5232231"/>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25640" y="3666044"/>
            <a:ext cx="2923326" cy="2198740"/>
          </a:xfrm>
          <a:prstGeom prst="rect">
            <a:avLst/>
          </a:prstGeom>
        </p:spPr>
      </p:pic>
      <p:sp>
        <p:nvSpPr>
          <p:cNvPr id="30" name="Text Placeholder 2"/>
          <p:cNvSpPr>
            <a:spLocks noGrp="1"/>
          </p:cNvSpPr>
          <p:nvPr>
            <p:ph type="body" sz="quarter" idx="10" hasCustomPrompt="1"/>
          </p:nvPr>
        </p:nvSpPr>
        <p:spPr>
          <a:xfrm>
            <a:off x="384784" y="1925767"/>
            <a:ext cx="2521449" cy="1962150"/>
          </a:xfrm>
        </p:spPr>
        <p:txBody>
          <a:bodyPr/>
          <a:lstStyle>
            <a:lvl1pPr marL="0" indent="0">
              <a:lnSpc>
                <a:spcPct val="90000"/>
              </a:lnSpc>
              <a:spcAft>
                <a:spcPts val="0"/>
              </a:spcAft>
              <a:buFont typeface="Arial" panose="020B0604020202020204" pitchFamily="34" charset="0"/>
              <a:buNone/>
              <a:defRPr sz="3200" cap="all"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ADD TITLE</a:t>
            </a:r>
          </a:p>
        </p:txBody>
      </p:sp>
      <p:sp>
        <p:nvSpPr>
          <p:cNvPr id="5" name="Text Placeholder 4"/>
          <p:cNvSpPr>
            <a:spLocks noGrp="1"/>
          </p:cNvSpPr>
          <p:nvPr>
            <p:ph type="body" sz="quarter" idx="11" hasCustomPrompt="1"/>
          </p:nvPr>
        </p:nvSpPr>
        <p:spPr>
          <a:xfrm>
            <a:off x="3299565" y="2060614"/>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7" name="Text Placeholder 6"/>
          <p:cNvSpPr>
            <a:spLocks noGrp="1"/>
          </p:cNvSpPr>
          <p:nvPr>
            <p:ph type="body" sz="quarter" idx="12" hasCustomPrompt="1"/>
          </p:nvPr>
        </p:nvSpPr>
        <p:spPr>
          <a:xfrm>
            <a:off x="5037138" y="2107781"/>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38" name="Text Placeholder 4"/>
          <p:cNvSpPr>
            <a:spLocks noGrp="1"/>
          </p:cNvSpPr>
          <p:nvPr>
            <p:ph type="body" sz="quarter" idx="13" hasCustomPrompt="1"/>
          </p:nvPr>
        </p:nvSpPr>
        <p:spPr>
          <a:xfrm>
            <a:off x="3299565" y="2721905"/>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39" name="Text Placeholder 6"/>
          <p:cNvSpPr>
            <a:spLocks noGrp="1"/>
          </p:cNvSpPr>
          <p:nvPr>
            <p:ph type="body" sz="quarter" idx="14" hasCustomPrompt="1"/>
          </p:nvPr>
        </p:nvSpPr>
        <p:spPr>
          <a:xfrm>
            <a:off x="5037138" y="2769072"/>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0" name="Text Placeholder 4"/>
          <p:cNvSpPr>
            <a:spLocks noGrp="1"/>
          </p:cNvSpPr>
          <p:nvPr>
            <p:ph type="body" sz="quarter" idx="15" hasCustomPrompt="1"/>
          </p:nvPr>
        </p:nvSpPr>
        <p:spPr>
          <a:xfrm>
            <a:off x="3305695" y="3380601"/>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41" name="Text Placeholder 6"/>
          <p:cNvSpPr>
            <a:spLocks noGrp="1"/>
          </p:cNvSpPr>
          <p:nvPr>
            <p:ph type="body" sz="quarter" idx="16" hasCustomPrompt="1"/>
          </p:nvPr>
        </p:nvSpPr>
        <p:spPr>
          <a:xfrm>
            <a:off x="5043268" y="3427768"/>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2" name="Text Placeholder 4"/>
          <p:cNvSpPr>
            <a:spLocks noGrp="1"/>
          </p:cNvSpPr>
          <p:nvPr>
            <p:ph type="body" sz="quarter" idx="17" hasCustomPrompt="1"/>
          </p:nvPr>
        </p:nvSpPr>
        <p:spPr>
          <a:xfrm>
            <a:off x="3305695" y="4035597"/>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3" name="Text Placeholder 6"/>
          <p:cNvSpPr>
            <a:spLocks noGrp="1"/>
          </p:cNvSpPr>
          <p:nvPr>
            <p:ph type="body" sz="quarter" idx="18" hasCustomPrompt="1"/>
          </p:nvPr>
        </p:nvSpPr>
        <p:spPr>
          <a:xfrm>
            <a:off x="5043268" y="4082764"/>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4" name="Text Placeholder 4"/>
          <p:cNvSpPr>
            <a:spLocks noGrp="1"/>
          </p:cNvSpPr>
          <p:nvPr>
            <p:ph type="body" sz="quarter" idx="19" hasCustomPrompt="1"/>
          </p:nvPr>
        </p:nvSpPr>
        <p:spPr>
          <a:xfrm>
            <a:off x="3299564" y="4700588"/>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5" name="Text Placeholder 6"/>
          <p:cNvSpPr>
            <a:spLocks noGrp="1"/>
          </p:cNvSpPr>
          <p:nvPr>
            <p:ph type="body" sz="quarter" idx="20" hasCustomPrompt="1"/>
          </p:nvPr>
        </p:nvSpPr>
        <p:spPr>
          <a:xfrm>
            <a:off x="5037137" y="4747755"/>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6" name="Text Placeholder 4"/>
          <p:cNvSpPr>
            <a:spLocks noGrp="1"/>
          </p:cNvSpPr>
          <p:nvPr>
            <p:ph type="body" sz="quarter" idx="21" hasCustomPrompt="1"/>
          </p:nvPr>
        </p:nvSpPr>
        <p:spPr>
          <a:xfrm>
            <a:off x="3305695" y="5378225"/>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7" name="Text Placeholder 6"/>
          <p:cNvSpPr>
            <a:spLocks noGrp="1"/>
          </p:cNvSpPr>
          <p:nvPr>
            <p:ph type="body" sz="quarter" idx="22" hasCustomPrompt="1"/>
          </p:nvPr>
        </p:nvSpPr>
        <p:spPr>
          <a:xfrm>
            <a:off x="5043268" y="5425392"/>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pic>
        <p:nvPicPr>
          <p:cNvPr id="23"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755038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ext Slide A">
    <p:spTree>
      <p:nvGrpSpPr>
        <p:cNvPr id="1" name=""/>
        <p:cNvGrpSpPr/>
        <p:nvPr/>
      </p:nvGrpSpPr>
      <p:grpSpPr>
        <a:xfrm>
          <a:off x="0" y="0"/>
          <a:ext cx="0" cy="0"/>
          <a:chOff x="0" y="0"/>
          <a:chExt cx="0" cy="0"/>
        </a:xfrm>
      </p:grpSpPr>
      <p:pic>
        <p:nvPicPr>
          <p:cNvPr id="40" name="Picture 39"/>
          <p:cNvPicPr>
            <a:picLocks noChangeAspect="1"/>
          </p:cNvPicPr>
          <p:nvPr userDrawn="1"/>
        </p:nvPicPr>
        <p:blipFill rotWithShape="1">
          <a:blip r:embed="rId2">
            <a:extLst>
              <a:ext uri="{28A0092B-C50C-407E-A947-70E740481C1C}">
                <a14:useLocalDpi xmlns:a14="http://schemas.microsoft.com/office/drawing/2010/main" val="0"/>
              </a:ext>
            </a:extLst>
          </a:blip>
          <a:srcRect l="42453"/>
          <a:stretch/>
        </p:blipFill>
        <p:spPr>
          <a:xfrm>
            <a:off x="0" y="3432381"/>
            <a:ext cx="5788325" cy="2584704"/>
          </a:xfrm>
          <a:prstGeom prst="rect">
            <a:avLst/>
          </a:prstGeom>
        </p:spPr>
      </p:pic>
      <p:sp>
        <p:nvSpPr>
          <p:cNvPr id="3" name="Text Placeholder 2"/>
          <p:cNvSpPr>
            <a:spLocks noGrp="1"/>
          </p:cNvSpPr>
          <p:nvPr>
            <p:ph type="body" sz="quarter" idx="10" hasCustomPrompt="1"/>
          </p:nvPr>
        </p:nvSpPr>
        <p:spPr>
          <a:xfrm>
            <a:off x="384784" y="1242034"/>
            <a:ext cx="3694112" cy="1962150"/>
          </a:xfrm>
        </p:spPr>
        <p:txBody>
          <a:bodyPr/>
          <a:lstStyle>
            <a:lvl1pPr marL="0" indent="0">
              <a:lnSpc>
                <a:spcPct val="90000"/>
              </a:lnSpc>
              <a:spcAft>
                <a:spcPts val="0"/>
              </a:spcAft>
              <a:buFont typeface="Arial" panose="020B0604020202020204" pitchFamily="34" charset="0"/>
              <a:buNone/>
              <a:defRPr sz="40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5" name="Text Placeholder 4"/>
          <p:cNvSpPr>
            <a:spLocks noGrp="1"/>
          </p:cNvSpPr>
          <p:nvPr>
            <p:ph type="body" sz="quarter" idx="11" hasCustomPrompt="1"/>
          </p:nvPr>
        </p:nvSpPr>
        <p:spPr>
          <a:xfrm>
            <a:off x="6195034" y="3432175"/>
            <a:ext cx="5621337" cy="3046413"/>
          </a:xfrm>
        </p:spPr>
        <p:txBody>
          <a:bodyPr/>
          <a:lstStyle>
            <a:lvl1pPr marL="270000" indent="-270000">
              <a:buFont typeface="Arial" panose="020B0604020202020204" pitchFamily="34" charset="0"/>
              <a:buChar char="•"/>
              <a:defRPr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4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1">
              <a:lnSpc>
                <a:spcPct val="100000"/>
              </a:lnSpc>
              <a:spcAft>
                <a:spcPts val="1200"/>
              </a:spcAft>
              <a:buFont typeface="Arial" panose="020B0604020202020204" pitchFamily="34" charset="0"/>
              <a:buChar char="•"/>
            </a:pPr>
            <a:r>
              <a:rPr lang="en-GB" dirty="0"/>
              <a:t>Text to sit here</a:t>
            </a:r>
          </a:p>
          <a:p>
            <a:pPr lvl="1">
              <a:lnSpc>
                <a:spcPct val="100000"/>
              </a:lnSpc>
              <a:spcAft>
                <a:spcPts val="1200"/>
              </a:spcAft>
              <a:buFont typeface="Arial" panose="020B0604020202020204" pitchFamily="34" charset="0"/>
              <a:buChar cha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270624071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ext Slide B">
    <p:spTree>
      <p:nvGrpSpPr>
        <p:cNvPr id="1" name=""/>
        <p:cNvGrpSpPr/>
        <p:nvPr/>
      </p:nvGrpSpPr>
      <p:grpSpPr>
        <a:xfrm>
          <a:off x="0" y="0"/>
          <a:ext cx="0" cy="0"/>
          <a:chOff x="0" y="0"/>
          <a:chExt cx="0" cy="0"/>
        </a:xfrm>
      </p:grpSpPr>
      <p:sp>
        <p:nvSpPr>
          <p:cNvPr id="14" name="Text Placeholder 2"/>
          <p:cNvSpPr>
            <a:spLocks noGrp="1"/>
          </p:cNvSpPr>
          <p:nvPr>
            <p:ph type="body" sz="quarter" idx="10" hasCustomPrompt="1"/>
          </p:nvPr>
        </p:nvSpPr>
        <p:spPr>
          <a:xfrm>
            <a:off x="380832" y="1242034"/>
            <a:ext cx="2721143" cy="1962150"/>
          </a:xfrm>
        </p:spPr>
        <p:txBody>
          <a:bodyPr/>
          <a:lstStyle>
            <a:lvl1pPr marL="0" indent="0">
              <a:lnSpc>
                <a:spcPct val="90000"/>
              </a:lnSpc>
              <a:spcAft>
                <a:spcPts val="0"/>
              </a:spcAft>
              <a:buFont typeface="Arial" panose="020B0604020202020204" pitchFamily="34" charset="0"/>
              <a:buNone/>
              <a:defRPr sz="3600" cap="none" baseline="0">
                <a:solidFill>
                  <a:srgbClr val="FF004C"/>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a:t>
            </a:r>
            <a:br>
              <a:rPr lang="en-US" dirty="0"/>
            </a:br>
            <a:r>
              <a:rPr lang="en-US" dirty="0"/>
              <a:t>here</a:t>
            </a:r>
          </a:p>
        </p:txBody>
      </p:sp>
      <p:sp>
        <p:nvSpPr>
          <p:cNvPr id="18" name="Text Placeholder 4"/>
          <p:cNvSpPr>
            <a:spLocks noGrp="1"/>
          </p:cNvSpPr>
          <p:nvPr>
            <p:ph type="body" sz="quarter" idx="15" hasCustomPrompt="1"/>
          </p:nvPr>
        </p:nvSpPr>
        <p:spPr>
          <a:xfrm>
            <a:off x="3293084" y="2366057"/>
            <a:ext cx="2719387"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9" name="Text Placeholder 4"/>
          <p:cNvSpPr>
            <a:spLocks noGrp="1"/>
          </p:cNvSpPr>
          <p:nvPr>
            <p:ph type="body" sz="quarter" idx="16" hasCustomPrompt="1"/>
          </p:nvPr>
        </p:nvSpPr>
        <p:spPr>
          <a:xfrm>
            <a:off x="6195034" y="2366057"/>
            <a:ext cx="2710841"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20" name="Text Placeholder 4"/>
          <p:cNvSpPr>
            <a:spLocks noGrp="1"/>
          </p:cNvSpPr>
          <p:nvPr>
            <p:ph type="body" sz="quarter" idx="17" hasCustomPrompt="1"/>
          </p:nvPr>
        </p:nvSpPr>
        <p:spPr>
          <a:xfrm>
            <a:off x="9094769" y="2366057"/>
            <a:ext cx="2719387"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22" name="Picture Placeholder 21"/>
          <p:cNvSpPr>
            <a:spLocks noGrp="1"/>
          </p:cNvSpPr>
          <p:nvPr>
            <p:ph type="pic" sz="quarter" idx="18" hasCustomPrompt="1"/>
          </p:nvPr>
        </p:nvSpPr>
        <p:spPr>
          <a:xfrm>
            <a:off x="3284538" y="1233488"/>
            <a:ext cx="785813" cy="785812"/>
          </a:xfrm>
        </p:spPr>
        <p:txBody>
          <a:bodyPr/>
          <a:lstStyle>
            <a:lvl1pPr marL="0" indent="0">
              <a:buNone/>
              <a:defRPr/>
            </a:lvl1pPr>
          </a:lstStyle>
          <a:p>
            <a:r>
              <a:rPr lang="en-GB" dirty="0"/>
              <a:t>icon</a:t>
            </a:r>
          </a:p>
        </p:txBody>
      </p:sp>
      <p:sp>
        <p:nvSpPr>
          <p:cNvPr id="23" name="Picture Placeholder 21"/>
          <p:cNvSpPr>
            <a:spLocks noGrp="1"/>
          </p:cNvSpPr>
          <p:nvPr>
            <p:ph type="pic" sz="quarter" idx="19" hasCustomPrompt="1"/>
          </p:nvPr>
        </p:nvSpPr>
        <p:spPr>
          <a:xfrm>
            <a:off x="6186488" y="1226412"/>
            <a:ext cx="785813" cy="785812"/>
          </a:xfrm>
        </p:spPr>
        <p:txBody>
          <a:bodyPr/>
          <a:lstStyle>
            <a:lvl1pPr marL="0" indent="0">
              <a:buNone/>
              <a:defRPr/>
            </a:lvl1pPr>
          </a:lstStyle>
          <a:p>
            <a:r>
              <a:rPr lang="en-GB" dirty="0"/>
              <a:t>icon</a:t>
            </a:r>
          </a:p>
        </p:txBody>
      </p:sp>
      <p:sp>
        <p:nvSpPr>
          <p:cNvPr id="24" name="Picture Placeholder 21"/>
          <p:cNvSpPr>
            <a:spLocks noGrp="1"/>
          </p:cNvSpPr>
          <p:nvPr>
            <p:ph type="pic" sz="quarter" idx="20" hasCustomPrompt="1"/>
          </p:nvPr>
        </p:nvSpPr>
        <p:spPr>
          <a:xfrm>
            <a:off x="9094769" y="1233488"/>
            <a:ext cx="785813" cy="785812"/>
          </a:xfrm>
        </p:spPr>
        <p:txBody>
          <a:bodyPr/>
          <a:lstStyle>
            <a:lvl1pPr marL="0" indent="0">
              <a:buNone/>
              <a:defRPr/>
            </a:lvl1pPr>
          </a:lstStyle>
          <a:p>
            <a:r>
              <a:rPr lang="en-GB" dirty="0"/>
              <a:t>icon</a:t>
            </a:r>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417289020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8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l="5635"/>
          <a:stretch/>
        </p:blipFill>
        <p:spPr>
          <a:xfrm>
            <a:off x="0" y="4435268"/>
            <a:ext cx="4722378" cy="1628175"/>
          </a:xfrm>
          <a:prstGeom prst="rect">
            <a:avLst/>
          </a:prstGeom>
        </p:spPr>
      </p:pic>
    </p:spTree>
    <p:extLst>
      <p:ext uri="{BB962C8B-B14F-4D97-AF65-F5344CB8AC3E}">
        <p14:creationId xmlns:p14="http://schemas.microsoft.com/office/powerpoint/2010/main" val="320385926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ext Slide - With side bar C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7" name="Text Placeholder 4"/>
          <p:cNvSpPr>
            <a:spLocks noGrp="1"/>
          </p:cNvSpPr>
          <p:nvPr>
            <p:ph type="body" sz="quarter" idx="15" hasCustomPrompt="1"/>
          </p:nvPr>
        </p:nvSpPr>
        <p:spPr>
          <a:xfrm>
            <a:off x="5037138"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Text Placeholder 4"/>
          <p:cNvSpPr>
            <a:spLocks noGrp="1"/>
          </p:cNvSpPr>
          <p:nvPr>
            <p:ph type="body" sz="quarter" idx="16" hasCustomPrompt="1"/>
          </p:nvPr>
        </p:nvSpPr>
        <p:spPr>
          <a:xfrm>
            <a:off x="8517222"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6238" y="4446884"/>
            <a:ext cx="4375225" cy="1964632"/>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133153472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Text Slide - SmartArt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73571" y="1349984"/>
            <a:ext cx="3951161" cy="2079016"/>
          </a:xfrm>
        </p:spPr>
        <p:txBody>
          <a:bodyPr/>
          <a:lstStyle>
            <a:lvl1pPr marL="0" indent="0">
              <a:lnSpc>
                <a:spcPct val="90000"/>
              </a:lnSpc>
              <a:spcAft>
                <a:spcPts val="0"/>
              </a:spcAft>
              <a:buFont typeface="Arial" panose="020B0604020202020204" pitchFamily="34" charset="0"/>
              <a:buNone/>
              <a:defRPr sz="44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6238" y="4446884"/>
            <a:ext cx="4375225" cy="1964632"/>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0" name="Rectangle 9">
            <a:extLst>
              <a:ext uri="{FF2B5EF4-FFF2-40B4-BE49-F238E27FC236}">
                <a16:creationId xmlns:a16="http://schemas.microsoft.com/office/drawing/2014/main" id="{BF743D3A-25B6-9D4F-8301-EE8E57A2FA6E}"/>
              </a:ext>
            </a:extLst>
          </p:cNvPr>
          <p:cNvSpPr/>
          <p:nvPr userDrawn="1"/>
        </p:nvSpPr>
        <p:spPr>
          <a:xfrm>
            <a:off x="2133600" y="83544"/>
            <a:ext cx="1936752" cy="2107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dirty="0"/>
              <a:t>Role Framework</a:t>
            </a:r>
            <a:r>
              <a:rPr lang="en-GB" sz="1600" dirty="0"/>
              <a:t> </a:t>
            </a:r>
          </a:p>
        </p:txBody>
      </p:sp>
      <p:sp>
        <p:nvSpPr>
          <p:cNvPr id="13" name="Rectangle 12">
            <a:extLst>
              <a:ext uri="{FF2B5EF4-FFF2-40B4-BE49-F238E27FC236}">
                <a16:creationId xmlns:a16="http://schemas.microsoft.com/office/drawing/2014/main" id="{1450764F-5F24-DA4B-8B5B-499F74DC94F6}"/>
              </a:ext>
            </a:extLst>
          </p:cNvPr>
          <p:cNvSpPr/>
          <p:nvPr userDrawn="1"/>
        </p:nvSpPr>
        <p:spPr>
          <a:xfrm>
            <a:off x="4024733" y="8576"/>
            <a:ext cx="8193834" cy="307777"/>
          </a:xfrm>
          <a:prstGeom prst="rect">
            <a:avLst/>
          </a:prstGeom>
        </p:spPr>
        <p:txBody>
          <a:bodyPr wrap="square">
            <a:spAutoFit/>
          </a:bodyPr>
          <a:lstStyle/>
          <a:p>
            <a:pPr algn="r"/>
            <a:r>
              <a:rPr lang="en-GB" sz="1400" b="1" dirty="0"/>
              <a:t>Prerequisites</a:t>
            </a:r>
          </a:p>
        </p:txBody>
      </p:sp>
      <p:sp>
        <p:nvSpPr>
          <p:cNvPr id="17" name="Text Placeholder 16">
            <a:extLst>
              <a:ext uri="{FF2B5EF4-FFF2-40B4-BE49-F238E27FC236}">
                <a16:creationId xmlns:a16="http://schemas.microsoft.com/office/drawing/2014/main" id="{849CFAAC-8F4B-AB49-8C1E-8DF9077D6D8E}"/>
              </a:ext>
            </a:extLst>
          </p:cNvPr>
          <p:cNvSpPr>
            <a:spLocks noGrp="1"/>
          </p:cNvSpPr>
          <p:nvPr>
            <p:ph type="body" sz="quarter" idx="12"/>
          </p:nvPr>
        </p:nvSpPr>
        <p:spPr>
          <a:xfrm>
            <a:off x="4204137" y="264797"/>
            <a:ext cx="7944817" cy="210746"/>
          </a:xfrm>
        </p:spPr>
        <p:txBody>
          <a:bodyPr/>
          <a:lstStyle>
            <a:lvl1pPr marL="0" indent="0" algn="r">
              <a:lnSpc>
                <a:spcPts val="1440"/>
              </a:lnSpc>
              <a:spcAft>
                <a:spcPts val="0"/>
              </a:spcAft>
              <a:buFont typeface="Arial" panose="020B0604020202020204" pitchFamily="34" charset="0"/>
              <a:buNone/>
              <a:defRPr sz="1200" b="0"/>
            </a:lvl1pPr>
            <a:lvl2pPr marL="0" indent="0" algn="r">
              <a:lnSpc>
                <a:spcPts val="1440"/>
              </a:lnSpc>
              <a:spcAft>
                <a:spcPts val="0"/>
              </a:spcAft>
              <a:buFont typeface="Arial" panose="020B0604020202020204" pitchFamily="34" charset="0"/>
              <a:buNone/>
              <a:defRPr sz="1200" b="0"/>
            </a:lvl2pPr>
            <a:lvl3pPr marL="0" indent="0" algn="r">
              <a:lnSpc>
                <a:spcPts val="1440"/>
              </a:lnSpc>
              <a:spcAft>
                <a:spcPts val="0"/>
              </a:spcAft>
              <a:buFont typeface="Arial" panose="020B0604020202020204" pitchFamily="34" charset="0"/>
              <a:buNone/>
              <a:defRPr sz="1200" b="0"/>
            </a:lvl3pPr>
            <a:lvl4pPr marL="0" indent="0" algn="r">
              <a:lnSpc>
                <a:spcPts val="1440"/>
              </a:lnSpc>
              <a:spcAft>
                <a:spcPts val="0"/>
              </a:spcAft>
              <a:buFont typeface="Arial" panose="020B0604020202020204" pitchFamily="34" charset="0"/>
              <a:buNone/>
              <a:defRPr sz="1200" b="0"/>
            </a:lvl4pPr>
            <a:lvl5pPr marL="0" indent="0" algn="r">
              <a:lnSpc>
                <a:spcPts val="1440"/>
              </a:lnSpc>
              <a:spcAft>
                <a:spcPts val="0"/>
              </a:spcAft>
              <a:buFont typeface="Arial" panose="020B0604020202020204" pitchFamily="34" charset="0"/>
              <a:buNone/>
              <a:defRPr sz="1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22">
            <a:extLst>
              <a:ext uri="{FF2B5EF4-FFF2-40B4-BE49-F238E27FC236}">
                <a16:creationId xmlns:a16="http://schemas.microsoft.com/office/drawing/2014/main" id="{1958250F-E14F-0644-B3E8-A015A074D25D}"/>
              </a:ext>
            </a:extLst>
          </p:cNvPr>
          <p:cNvSpPr>
            <a:spLocks noGrp="1"/>
          </p:cNvSpPr>
          <p:nvPr>
            <p:ph type="body" sz="quarter" idx="14"/>
          </p:nvPr>
        </p:nvSpPr>
        <p:spPr>
          <a:xfrm>
            <a:off x="2848573" y="280872"/>
            <a:ext cx="1120235" cy="358320"/>
          </a:xfrm>
        </p:spPr>
        <p:txBody>
          <a:bodyPr/>
          <a:lstStyle>
            <a:lvl1pPr marL="0" indent="0" algn="r">
              <a:buFont typeface="Arial" panose="020B0604020202020204" pitchFamily="34" charset="0"/>
              <a:buNone/>
              <a:defRPr sz="1600" b="0">
                <a:solidFill>
                  <a:schemeClr val="bg1"/>
                </a:solidFill>
              </a:defRPr>
            </a:lvl1pPr>
            <a:lvl2pPr marL="0" indent="0" algn="r">
              <a:buFont typeface="Arial" panose="020B0604020202020204" pitchFamily="34" charset="0"/>
              <a:buNone/>
              <a:defRPr sz="1100" b="0">
                <a:solidFill>
                  <a:schemeClr val="bg1"/>
                </a:solidFill>
              </a:defRPr>
            </a:lvl2pPr>
            <a:lvl3pPr marL="0" indent="0" algn="r">
              <a:buFont typeface="Arial" panose="020B0604020202020204" pitchFamily="34" charset="0"/>
              <a:buNone/>
              <a:defRPr sz="900" b="0">
                <a:solidFill>
                  <a:schemeClr val="bg1"/>
                </a:solidFill>
              </a:defRPr>
            </a:lvl3pPr>
            <a:lvl4pPr marL="0" indent="0" algn="r">
              <a:buFont typeface="Arial" panose="020B0604020202020204" pitchFamily="34" charset="0"/>
              <a:buNone/>
              <a:defRPr sz="900" b="0">
                <a:solidFill>
                  <a:schemeClr val="bg1"/>
                </a:solidFill>
              </a:defRPr>
            </a:lvl4pPr>
            <a:lvl5pPr marL="0" indent="0" algn="r">
              <a:buFont typeface="Arial" panose="020B0604020202020204" pitchFamily="34" charset="0"/>
              <a:buNone/>
              <a:defRPr sz="700" b="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24">
            <a:extLst>
              <a:ext uri="{FF2B5EF4-FFF2-40B4-BE49-F238E27FC236}">
                <a16:creationId xmlns:a16="http://schemas.microsoft.com/office/drawing/2014/main" id="{8A4A7817-2CA7-BC49-A946-2223D3EC4F1E}"/>
              </a:ext>
            </a:extLst>
          </p:cNvPr>
          <p:cNvSpPr>
            <a:spLocks noGrp="1"/>
          </p:cNvSpPr>
          <p:nvPr>
            <p:ph type="body" sz="quarter" idx="15"/>
          </p:nvPr>
        </p:nvSpPr>
        <p:spPr>
          <a:xfrm>
            <a:off x="73571" y="3730625"/>
            <a:ext cx="3951161" cy="525463"/>
          </a:xfrm>
        </p:spPr>
        <p:txBody>
          <a:bodyPr/>
          <a:lstStyle>
            <a:lvl1pPr marL="0" indent="0">
              <a:buFont typeface="Arial" panose="020B0604020202020204" pitchFamily="34" charset="0"/>
              <a:buNone/>
              <a:defRPr b="0">
                <a:solidFill>
                  <a:schemeClr val="bg1"/>
                </a:solidFill>
              </a:defRPr>
            </a:lvl1pPr>
            <a:lvl2pPr marL="0" indent="0">
              <a:buFont typeface="Arial" panose="020B0604020202020204" pitchFamily="34" charset="0"/>
              <a:buNone/>
              <a:defRPr b="0">
                <a:solidFill>
                  <a:schemeClr val="bg1"/>
                </a:solidFill>
              </a:defRPr>
            </a:lvl2pPr>
            <a:lvl3pPr marL="0" indent="0">
              <a:buFont typeface="Arial" panose="020B0604020202020204" pitchFamily="34" charset="0"/>
              <a:buNone/>
              <a:defRPr b="0">
                <a:solidFill>
                  <a:schemeClr val="bg1"/>
                </a:solidFill>
              </a:defRPr>
            </a:lvl3pPr>
            <a:lvl4pPr marL="0" indent="0">
              <a:buFont typeface="Arial" panose="020B0604020202020204" pitchFamily="34" charset="0"/>
              <a:buNone/>
              <a:defRPr b="0">
                <a:solidFill>
                  <a:schemeClr val="bg1"/>
                </a:solidFill>
              </a:defRPr>
            </a:lvl4pPr>
            <a:lvl5pPr marL="0" indent="0">
              <a:buFont typeface="Arial" panose="020B0604020202020204" pitchFamily="34" charset="0"/>
              <a:buNone/>
              <a:defRPr b="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741634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ext Slide - With side bar B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2277"/>
          <a:stretch/>
        </p:blipFill>
        <p:spPr>
          <a:xfrm>
            <a:off x="0" y="4485899"/>
            <a:ext cx="4401082" cy="1874860"/>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7"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982254041"/>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ext Slide - With side bar B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531" y="4614727"/>
            <a:ext cx="4244154" cy="1944001"/>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Text Placeholder 4"/>
          <p:cNvSpPr>
            <a:spLocks noGrp="1"/>
          </p:cNvSpPr>
          <p:nvPr>
            <p:ph type="body" sz="quarter" idx="16" hasCustomPrompt="1"/>
          </p:nvPr>
        </p:nvSpPr>
        <p:spPr>
          <a:xfrm>
            <a:off x="8120063"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250600754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ext Slide C">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90616" y="930001"/>
            <a:ext cx="6306432" cy="1739432"/>
          </a:xfrm>
          <a:prstGeom prst="rect">
            <a:avLst/>
          </a:prstGeom>
        </p:spPr>
      </p:pic>
      <p:sp>
        <p:nvSpPr>
          <p:cNvPr id="7" name="Text Placeholder 2"/>
          <p:cNvSpPr>
            <a:spLocks noGrp="1"/>
          </p:cNvSpPr>
          <p:nvPr>
            <p:ph type="body" sz="quarter" idx="10" hasCustomPrompt="1"/>
          </p:nvPr>
        </p:nvSpPr>
        <p:spPr>
          <a:xfrm>
            <a:off x="384784" y="1242034"/>
            <a:ext cx="4834916" cy="1962150"/>
          </a:xfrm>
        </p:spPr>
        <p:txBody>
          <a:bodyPr/>
          <a:lstStyle>
            <a:lvl1pPr marL="0" indent="0">
              <a:lnSpc>
                <a:spcPct val="90000"/>
              </a:lnSpc>
              <a:spcAft>
                <a:spcPts val="0"/>
              </a:spcAft>
              <a:buFont typeface="Arial" panose="020B0604020202020204" pitchFamily="34" charset="0"/>
              <a:buNone/>
              <a:defRPr sz="40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3" name="Text Placeholder 2"/>
          <p:cNvSpPr>
            <a:spLocks noGrp="1"/>
          </p:cNvSpPr>
          <p:nvPr>
            <p:ph type="body" sz="quarter" idx="11"/>
          </p:nvPr>
        </p:nvSpPr>
        <p:spPr>
          <a:xfrm>
            <a:off x="6186488" y="3429000"/>
            <a:ext cx="5621337" cy="3049588"/>
          </a:xfrm>
        </p:spPr>
        <p:txBody>
          <a:bodyPr/>
          <a:lstStyle>
            <a:lvl1pPr marL="0" indent="0">
              <a:lnSpc>
                <a:spcPct val="100000"/>
              </a:lnSpc>
              <a:buFont typeface="Arial" panose="020B0604020202020204" pitchFamily="34" charset="0"/>
              <a:buNone/>
              <a:defRPr b="0"/>
            </a:lvl1pPr>
            <a:lvl2pPr marL="180000" indent="-180000">
              <a:lnSpc>
                <a:spcPct val="100000"/>
              </a:lnSpc>
              <a:buFont typeface="Arial" panose="020B0604020202020204" pitchFamily="34" charset="0"/>
              <a:buChar char="•"/>
              <a:defRPr sz="1400"/>
            </a:lvl2pPr>
          </a:lstStyle>
          <a:p>
            <a:pPr lvl="0"/>
            <a:r>
              <a:rPr lang="en-US"/>
              <a:t>Edit Master text styles</a:t>
            </a:r>
          </a:p>
          <a:p>
            <a:pPr lvl="1"/>
            <a:r>
              <a:rPr lang="en-US"/>
              <a:t>Second level</a:t>
            </a:r>
          </a:p>
        </p:txBody>
      </p:sp>
      <p:sp>
        <p:nvSpPr>
          <p:cNvPr id="10" name="Text Placeholder 2"/>
          <p:cNvSpPr>
            <a:spLocks noGrp="1"/>
          </p:cNvSpPr>
          <p:nvPr>
            <p:ph type="body" sz="quarter" idx="12"/>
          </p:nvPr>
        </p:nvSpPr>
        <p:spPr>
          <a:xfrm>
            <a:off x="384784" y="3438258"/>
            <a:ext cx="5621337" cy="3049588"/>
          </a:xfrm>
        </p:spPr>
        <p:txBody>
          <a:bodyPr/>
          <a:lstStyle>
            <a:lvl1pPr marL="0" indent="0">
              <a:lnSpc>
                <a:spcPct val="100000"/>
              </a:lnSpc>
              <a:buFont typeface="Arial" panose="020B0604020202020204" pitchFamily="34" charset="0"/>
              <a:buNone/>
              <a:defRPr b="0"/>
            </a:lvl1pPr>
            <a:lvl2pPr marL="180000" indent="-180000">
              <a:lnSpc>
                <a:spcPct val="100000"/>
              </a:lnSpc>
              <a:buFont typeface="Arial" panose="020B0604020202020204" pitchFamily="34" charset="0"/>
              <a:buChar char="•"/>
              <a:defRPr sz="1400"/>
            </a:lvl2pPr>
          </a:lstStyle>
          <a:p>
            <a:pPr lvl="0"/>
            <a:r>
              <a:rPr lang="en-US"/>
              <a:t>Edit Master text styles</a:t>
            </a:r>
          </a:p>
          <a:p>
            <a:pPr lvl="1"/>
            <a:r>
              <a:rPr lang="en-US"/>
              <a:t>Second level</a:t>
            </a:r>
          </a:p>
        </p:txBody>
      </p:sp>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1403143956"/>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12" name="Text Placeholder 2"/>
          <p:cNvSpPr>
            <a:spLocks noGrp="1"/>
          </p:cNvSpPr>
          <p:nvPr>
            <p:ph type="body" sz="quarter" idx="10" hasCustomPrompt="1"/>
          </p:nvPr>
        </p:nvSpPr>
        <p:spPr>
          <a:xfrm>
            <a:off x="384784" y="1242034"/>
            <a:ext cx="3683110" cy="3654706"/>
          </a:xfrm>
        </p:spPr>
        <p:txBody>
          <a:bodyPr/>
          <a:lstStyle>
            <a:lvl1pPr marL="0" indent="0">
              <a:lnSpc>
                <a:spcPct val="90000"/>
              </a:lnSpc>
              <a:spcAft>
                <a:spcPts val="0"/>
              </a:spcAft>
              <a:buFont typeface="Arial" panose="020B0604020202020204" pitchFamily="34" charset="0"/>
              <a:buNone/>
              <a:defRPr sz="4000" cap="none" baseline="0">
                <a:solidFill>
                  <a:srgbClr val="7F007D"/>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3" name="Picture Placeholder 2"/>
          <p:cNvSpPr>
            <a:spLocks noGrp="1"/>
          </p:cNvSpPr>
          <p:nvPr>
            <p:ph type="pic" sz="quarter" idx="11" hasCustomPrompt="1"/>
          </p:nvPr>
        </p:nvSpPr>
        <p:spPr>
          <a:xfrm>
            <a:off x="4251325" y="2111375"/>
            <a:ext cx="1055688" cy="1055688"/>
          </a:xfrm>
        </p:spPr>
        <p:txBody>
          <a:bodyPr/>
          <a:lstStyle>
            <a:lvl1pPr marL="0" indent="0">
              <a:buNone/>
              <a:defRPr/>
            </a:lvl1pPr>
          </a:lstStyle>
          <a:p>
            <a:r>
              <a:rPr lang="en-GB" dirty="0"/>
              <a:t>Icon</a:t>
            </a:r>
          </a:p>
        </p:txBody>
      </p:sp>
      <p:sp>
        <p:nvSpPr>
          <p:cNvPr id="22" name="Picture Placeholder 2"/>
          <p:cNvSpPr>
            <a:spLocks noGrp="1"/>
          </p:cNvSpPr>
          <p:nvPr>
            <p:ph type="pic" sz="quarter" idx="12" hasCustomPrompt="1"/>
          </p:nvPr>
        </p:nvSpPr>
        <p:spPr>
          <a:xfrm>
            <a:off x="6186488" y="2111375"/>
            <a:ext cx="1055688" cy="1055688"/>
          </a:xfrm>
        </p:spPr>
        <p:txBody>
          <a:bodyPr/>
          <a:lstStyle>
            <a:lvl1pPr marL="0" indent="0">
              <a:buNone/>
              <a:defRPr/>
            </a:lvl1pPr>
          </a:lstStyle>
          <a:p>
            <a:r>
              <a:rPr lang="en-GB" dirty="0"/>
              <a:t>Icon</a:t>
            </a:r>
          </a:p>
        </p:txBody>
      </p:sp>
      <p:sp>
        <p:nvSpPr>
          <p:cNvPr id="23" name="Picture Placeholder 2"/>
          <p:cNvSpPr>
            <a:spLocks noGrp="1"/>
          </p:cNvSpPr>
          <p:nvPr>
            <p:ph type="pic" sz="quarter" idx="13" hasCustomPrompt="1"/>
          </p:nvPr>
        </p:nvSpPr>
        <p:spPr>
          <a:xfrm>
            <a:off x="8120063" y="2111375"/>
            <a:ext cx="1055688" cy="1055688"/>
          </a:xfrm>
        </p:spPr>
        <p:txBody>
          <a:bodyPr/>
          <a:lstStyle>
            <a:lvl1pPr marL="0" indent="0">
              <a:buNone/>
              <a:defRPr/>
            </a:lvl1pPr>
          </a:lstStyle>
          <a:p>
            <a:r>
              <a:rPr lang="en-GB" dirty="0"/>
              <a:t>Icon</a:t>
            </a:r>
          </a:p>
        </p:txBody>
      </p:sp>
      <p:sp>
        <p:nvSpPr>
          <p:cNvPr id="25" name="Picture Placeholder 2"/>
          <p:cNvSpPr>
            <a:spLocks noGrp="1"/>
          </p:cNvSpPr>
          <p:nvPr>
            <p:ph type="pic" sz="quarter" idx="14" hasCustomPrompt="1"/>
          </p:nvPr>
        </p:nvSpPr>
        <p:spPr>
          <a:xfrm>
            <a:off x="10056094" y="2111375"/>
            <a:ext cx="1055688" cy="1055688"/>
          </a:xfrm>
        </p:spPr>
        <p:txBody>
          <a:bodyPr/>
          <a:lstStyle>
            <a:lvl1pPr marL="0" indent="0">
              <a:buNone/>
              <a:defRPr/>
            </a:lvl1pPr>
          </a:lstStyle>
          <a:p>
            <a:r>
              <a:rPr lang="en-GB" dirty="0"/>
              <a:t>Icon</a:t>
            </a:r>
          </a:p>
        </p:txBody>
      </p:sp>
      <p:sp>
        <p:nvSpPr>
          <p:cNvPr id="5" name="Text Placeholder 4"/>
          <p:cNvSpPr>
            <a:spLocks noGrp="1"/>
          </p:cNvSpPr>
          <p:nvPr>
            <p:ph type="body" sz="quarter" idx="15"/>
          </p:nvPr>
        </p:nvSpPr>
        <p:spPr>
          <a:xfrm>
            <a:off x="6186488"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sp>
        <p:nvSpPr>
          <p:cNvPr id="26" name="Text Placeholder 4"/>
          <p:cNvSpPr>
            <a:spLocks noGrp="1"/>
          </p:cNvSpPr>
          <p:nvPr>
            <p:ph type="body" sz="quarter" idx="16"/>
          </p:nvPr>
        </p:nvSpPr>
        <p:spPr>
          <a:xfrm>
            <a:off x="4251325"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sp>
        <p:nvSpPr>
          <p:cNvPr id="27" name="Text Placeholder 4"/>
          <p:cNvSpPr>
            <a:spLocks noGrp="1"/>
          </p:cNvSpPr>
          <p:nvPr>
            <p:ph type="body" sz="quarter" idx="17"/>
          </p:nvPr>
        </p:nvSpPr>
        <p:spPr>
          <a:xfrm>
            <a:off x="8120063"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sp>
        <p:nvSpPr>
          <p:cNvPr id="28" name="Text Placeholder 4"/>
          <p:cNvSpPr>
            <a:spLocks noGrp="1"/>
          </p:cNvSpPr>
          <p:nvPr>
            <p:ph type="body" sz="quarter" idx="18"/>
          </p:nvPr>
        </p:nvSpPr>
        <p:spPr>
          <a:xfrm>
            <a:off x="10056094"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pic>
        <p:nvPicPr>
          <p:cNvPr id="13"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551745423"/>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9746"/>
            <a:ext cx="6604609" cy="685800"/>
          </a:xfrm>
        </p:spPr>
        <p:txBody>
          <a:bodyPr/>
          <a:lstStyle>
            <a:lvl1pPr>
              <a:defRPr baseline="0"/>
            </a:lvl1pPr>
          </a:lstStyle>
          <a:p>
            <a:pPr lvl="0"/>
            <a:r>
              <a:rPr lang="en-US" dirty="0"/>
              <a:t>Subtitle here</a:t>
            </a:r>
          </a:p>
        </p:txBody>
      </p:sp>
      <p:pic>
        <p:nvPicPr>
          <p:cNvPr id="7" name="Picture 6"/>
          <p:cNvPicPr>
            <a:picLocks noChangeAspect="1"/>
          </p:cNvPicPr>
          <p:nvPr userDrawn="1"/>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Tree>
    <p:extLst>
      <p:ext uri="{BB962C8B-B14F-4D97-AF65-F5344CB8AC3E}">
        <p14:creationId xmlns:p14="http://schemas.microsoft.com/office/powerpoint/2010/main" val="390707301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357921" y="1240172"/>
            <a:ext cx="9483118" cy="520262"/>
          </a:xfrm>
        </p:spPr>
        <p:txBody>
          <a:bodyPr/>
          <a:lstStyle>
            <a:lvl1pPr marL="0" indent="0">
              <a:lnSpc>
                <a:spcPct val="9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to sit here</a:t>
            </a:r>
          </a:p>
        </p:txBody>
      </p:sp>
      <p:sp>
        <p:nvSpPr>
          <p:cNvPr id="6" name="Text Placeholder 7"/>
          <p:cNvSpPr>
            <a:spLocks noGrp="1"/>
          </p:cNvSpPr>
          <p:nvPr>
            <p:ph type="body" sz="quarter" idx="11"/>
          </p:nvPr>
        </p:nvSpPr>
        <p:spPr>
          <a:xfrm>
            <a:off x="1357921" y="2102264"/>
            <a:ext cx="9483117"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258899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6195079" y="2102264"/>
            <a:ext cx="4645959"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p:cNvSpPr>
            <a:spLocks noGrp="1"/>
          </p:cNvSpPr>
          <p:nvPr>
            <p:ph type="body" sz="quarter" idx="11"/>
          </p:nvPr>
        </p:nvSpPr>
        <p:spPr>
          <a:xfrm>
            <a:off x="1357921" y="2102264"/>
            <a:ext cx="4646004"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
          <p:cNvSpPr>
            <a:spLocks noGrp="1"/>
          </p:cNvSpPr>
          <p:nvPr>
            <p:ph type="body" sz="quarter" idx="12" hasCustomPrompt="1"/>
          </p:nvPr>
        </p:nvSpPr>
        <p:spPr>
          <a:xfrm>
            <a:off x="1357920" y="1240172"/>
            <a:ext cx="9491663" cy="520262"/>
          </a:xfrm>
        </p:spPr>
        <p:txBody>
          <a:bodyPr/>
          <a:lstStyle>
            <a:lvl1pPr marL="0" indent="0">
              <a:lnSpc>
                <a:spcPct val="9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to sit here</a:t>
            </a:r>
          </a:p>
        </p:txBody>
      </p:sp>
    </p:spTree>
    <p:extLst>
      <p:ext uri="{BB962C8B-B14F-4D97-AF65-F5344CB8AC3E}">
        <p14:creationId xmlns:p14="http://schemas.microsoft.com/office/powerpoint/2010/main" val="294380888"/>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769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Re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226430270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eal Background B">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10056"/>
          <a:stretch/>
        </p:blipFill>
        <p:spPr>
          <a:xfrm>
            <a:off x="0" y="0"/>
            <a:ext cx="12192000" cy="685372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1940308212"/>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eal Background B">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496"/>
          <a:stretch/>
        </p:blipFill>
        <p:spPr>
          <a:xfrm>
            <a:off x="0" y="-1"/>
            <a:ext cx="12192000" cy="689645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92227" cy="709813"/>
          </a:xfrm>
        </p:spPr>
        <p:txBody>
          <a:bodyPr/>
          <a:lstStyle/>
          <a:p>
            <a:pPr lvl="0"/>
            <a:r>
              <a:rPr lang="en-US"/>
              <a:t>Edit Master text styles</a:t>
            </a:r>
          </a:p>
        </p:txBody>
      </p:sp>
    </p:spTree>
    <p:extLst>
      <p:ext uri="{BB962C8B-B14F-4D97-AF65-F5344CB8AC3E}">
        <p14:creationId xmlns:p14="http://schemas.microsoft.com/office/powerpoint/2010/main" val="1798267906"/>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yan Background A">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720"/>
          <a:stretch/>
        </p:blipFill>
        <p:spPr>
          <a:xfrm>
            <a:off x="0" y="0"/>
            <a:ext cx="12192000" cy="6879364"/>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2272288144"/>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yan Background B">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 b="9720"/>
          <a:stretch/>
        </p:blipFill>
        <p:spPr>
          <a:xfrm>
            <a:off x="0" y="-1"/>
            <a:ext cx="12192000" cy="6879365"/>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4067496142"/>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yan Background C">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607"/>
          <a:stretch/>
        </p:blipFill>
        <p:spPr>
          <a:xfrm>
            <a:off x="0" y="-1"/>
            <a:ext cx="12192000" cy="688791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2699025898"/>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userDrawn="1">
            <p:ph type="title"/>
          </p:nvPr>
        </p:nvSpPr>
        <p:spPr>
          <a:xfrm>
            <a:off x="1349374" y="1138012"/>
            <a:ext cx="9491663" cy="687614"/>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userDrawn="1">
            <p:ph type="body" idx="1"/>
          </p:nvPr>
        </p:nvSpPr>
        <p:spPr>
          <a:xfrm>
            <a:off x="1350676" y="1944209"/>
            <a:ext cx="9490362" cy="4232753"/>
          </a:xfrm>
          <a:prstGeom prst="rect">
            <a:avLst/>
          </a:prstGeom>
        </p:spPr>
        <p:txBody>
          <a:bodyPr vert="horz" lIns="0" tIns="0" rIns="0" bIns="0" rtlCol="0" anchor="t" anchorCtr="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7"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3649" r:id="rId1"/>
    <p:sldLayoutId id="2147483709" r:id="rId2"/>
    <p:sldLayoutId id="2147483710" r:id="rId3"/>
    <p:sldLayoutId id="2147483711"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15" r:id="rId13"/>
    <p:sldLayoutId id="2147483716" r:id="rId14"/>
    <p:sldLayoutId id="2147483717" r:id="rId15"/>
    <p:sldLayoutId id="2147483713" r:id="rId16"/>
    <p:sldLayoutId id="2147483712" r:id="rId17"/>
    <p:sldLayoutId id="2147483714" r:id="rId18"/>
    <p:sldLayoutId id="2147483718" r:id="rId19"/>
    <p:sldLayoutId id="2147483686" r:id="rId20"/>
    <p:sldLayoutId id="2147483687" r:id="rId21"/>
    <p:sldLayoutId id="2147483688" r:id="rId22"/>
    <p:sldLayoutId id="2147483696" r:id="rId23"/>
    <p:sldLayoutId id="2147483699" r:id="rId24"/>
    <p:sldLayoutId id="2147483719" r:id="rId25"/>
    <p:sldLayoutId id="2147483691" r:id="rId26"/>
    <p:sldLayoutId id="2147483698" r:id="rId27"/>
    <p:sldLayoutId id="2147483689" r:id="rId28"/>
    <p:sldLayoutId id="2147483692" r:id="rId29"/>
    <p:sldLayoutId id="2147483650" r:id="rId30"/>
    <p:sldLayoutId id="2147483693" r:id="rId31"/>
    <p:sldLayoutId id="2147483660" r:id="rId32"/>
  </p:sldLayoutIdLst>
  <p:hf hdr="0"/>
  <p:txStyles>
    <p:titleStyle>
      <a:lvl1pPr algn="l" defTabSz="914400" rtl="0" eaLnBrk="1" latinLnBrk="0" hangingPunct="1">
        <a:lnSpc>
          <a:spcPts val="4200"/>
        </a:lnSpc>
        <a:spcBef>
          <a:spcPct val="0"/>
        </a:spcBef>
        <a:buNone/>
        <a:defRPr sz="3600" b="0" i="0" kern="1200" cap="none" baseline="0">
          <a:solidFill>
            <a:schemeClr val="tx1"/>
          </a:solidFill>
          <a:latin typeface="Krana Fat B" panose="00000B00000000000000" pitchFamily="50" charset="0"/>
          <a:ea typeface="+mj-ea"/>
          <a:cs typeface="+mj-cs"/>
        </a:defRPr>
      </a:lvl1pPr>
    </p:titleStyle>
    <p:bodyStyle>
      <a:lvl1pPr marL="270000" indent="-270000" algn="l" defTabSz="914400" rtl="0" eaLnBrk="1" latinLnBrk="0" hangingPunct="1">
        <a:lnSpc>
          <a:spcPts val="2200"/>
        </a:lnSpc>
        <a:spcBef>
          <a:spcPts val="0"/>
        </a:spcBef>
        <a:spcAft>
          <a:spcPts val="650"/>
        </a:spcAft>
        <a:buSzPct val="115000"/>
        <a:buFontTx/>
        <a:buBlip>
          <a:blip r:embed="rId36"/>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36"/>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36"/>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36"/>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36"/>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0" userDrawn="1">
          <p15:clr>
            <a:srgbClr val="F26B43"/>
          </p15:clr>
        </p15:guide>
        <p15:guide id="6" pos="1345" userDrawn="1">
          <p15:clr>
            <a:srgbClr val="F26B43"/>
          </p15:clr>
        </p15:guide>
        <p15:guide id="7" pos="1460" userDrawn="1">
          <p15:clr>
            <a:srgbClr val="F26B43"/>
          </p15:clr>
        </p15:guide>
        <p15:guide id="8" pos="1954" userDrawn="1">
          <p15:clr>
            <a:srgbClr val="F26B43"/>
          </p15:clr>
        </p15:guide>
        <p15:guide id="9" pos="2069" userDrawn="1">
          <p15:clr>
            <a:srgbClr val="F26B43"/>
          </p15:clr>
        </p15:guide>
        <p15:guide id="10" pos="2564" userDrawn="1">
          <p15:clr>
            <a:srgbClr val="F26B43"/>
          </p15:clr>
        </p15:guide>
        <p15:guide id="11" pos="2678" userDrawn="1">
          <p15:clr>
            <a:srgbClr val="F26B43"/>
          </p15:clr>
        </p15:guide>
        <p15:guide id="12" pos="3173" userDrawn="1">
          <p15:clr>
            <a:srgbClr val="F26B43"/>
          </p15:clr>
        </p15:guide>
        <p15:guide id="13" pos="3288" userDrawn="1">
          <p15:clr>
            <a:srgbClr val="F26B43"/>
          </p15:clr>
        </p15:guide>
        <p15:guide id="14" pos="3782" userDrawn="1">
          <p15:clr>
            <a:srgbClr val="F26B43"/>
          </p15:clr>
        </p15:guide>
        <p15:guide id="15" pos="3897" userDrawn="1">
          <p15:clr>
            <a:srgbClr val="F26B43"/>
          </p15:clr>
        </p15:guide>
        <p15:guide id="16" pos="4392" userDrawn="1">
          <p15:clr>
            <a:srgbClr val="F26B43"/>
          </p15:clr>
        </p15:guide>
        <p15:guide id="17" pos="4506" userDrawn="1">
          <p15:clr>
            <a:srgbClr val="F26B43"/>
          </p15:clr>
        </p15:guide>
        <p15:guide id="18" pos="5001" userDrawn="1">
          <p15:clr>
            <a:srgbClr val="F26B43"/>
          </p15:clr>
        </p15:guide>
        <p15:guide id="19" pos="5115" userDrawn="1">
          <p15:clr>
            <a:srgbClr val="F26B43"/>
          </p15:clr>
        </p15:guide>
        <p15:guide id="20" pos="5610" userDrawn="1">
          <p15:clr>
            <a:srgbClr val="F26B43"/>
          </p15:clr>
        </p15:guide>
        <p15:guide id="21" pos="5725" userDrawn="1">
          <p15:clr>
            <a:srgbClr val="F26B43"/>
          </p15:clr>
        </p15:guide>
        <p15:guide id="22" pos="6220" userDrawn="1">
          <p15:clr>
            <a:srgbClr val="F26B43"/>
          </p15:clr>
        </p15:guide>
        <p15:guide id="23" pos="6334" userDrawn="1">
          <p15:clr>
            <a:srgbClr val="F26B43"/>
          </p15:clr>
        </p15:guide>
        <p15:guide id="24" pos="6829" userDrawn="1">
          <p15:clr>
            <a:srgbClr val="F26B43"/>
          </p15:clr>
        </p15:guide>
        <p15:guide id="25" pos="6943" userDrawn="1">
          <p15:clr>
            <a:srgbClr val="F26B43"/>
          </p15:clr>
        </p15:guide>
        <p15:guide id="26" pos="7438" userDrawn="1">
          <p15:clr>
            <a:srgbClr val="F26B43"/>
          </p15:clr>
        </p15:guide>
        <p15:guide id="27" pos="3840" userDrawn="1">
          <p15:clr>
            <a:srgbClr val="9FCC3B"/>
          </p15:clr>
        </p15:guide>
        <p15:guide id="28" orient="horz" pos="2160"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svg"/><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3.xml"/><Relationship Id="rId5" Type="http://schemas.openxmlformats.org/officeDocument/2006/relationships/image" Target="../media/image36.sv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hyperlink" Target="mailto:%7B%7D.%7B%7D@%7B%7D" TargetMode="External"/><Relationship Id="rId2" Type="http://schemas.openxmlformats.org/officeDocument/2006/relationships/notesSlide" Target="../notesSlides/notesSlide13.xml"/><Relationship Id="rId1" Type="http://schemas.openxmlformats.org/officeDocument/2006/relationships/slideLayout" Target="../slideLayouts/slideLayout23.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svg"/><Relationship Id="rId2" Type="http://schemas.openxmlformats.org/officeDocument/2006/relationships/notesSlide" Target="../notesSlides/notesSlide16.xml"/><Relationship Id="rId1" Type="http://schemas.openxmlformats.org/officeDocument/2006/relationships/slideLayout" Target="../slideLayouts/slideLayout23.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3.xml"/><Relationship Id="rId5" Type="http://schemas.openxmlformats.org/officeDocument/2006/relationships/image" Target="../media/image38.sv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2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image" Target="../media/image31.sv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84785" y="2322726"/>
            <a:ext cx="6596062" cy="2431485"/>
          </a:xfrm>
        </p:spPr>
        <p:txBody>
          <a:bodyPr/>
          <a:lstStyle/>
          <a:p>
            <a:r>
              <a:rPr lang="en-GB" dirty="0"/>
              <a:t>C to Rust : Chapter 3</a:t>
            </a:r>
            <a:br>
              <a:rPr lang="en-GB" dirty="0"/>
            </a:br>
            <a:r>
              <a:rPr lang="en-GB" sz="6000" i="1" dirty="0"/>
              <a:t>Strings</a:t>
            </a:r>
            <a:endParaRPr lang="en-GB" dirty="0"/>
          </a:p>
        </p:txBody>
      </p:sp>
      <p:sp>
        <p:nvSpPr>
          <p:cNvPr id="5" name="Text Placeholder 4">
            <a:extLst>
              <a:ext uri="{FF2B5EF4-FFF2-40B4-BE49-F238E27FC236}">
                <a16:creationId xmlns:a16="http://schemas.microsoft.com/office/drawing/2014/main" id="{AA1ED629-CAA1-914C-B236-592BFFE388E9}"/>
              </a:ext>
            </a:extLst>
          </p:cNvPr>
          <p:cNvSpPr>
            <a:spLocks noGrp="1"/>
          </p:cNvSpPr>
          <p:nvPr>
            <p:ph type="body" sz="quarter" idx="10"/>
          </p:nvPr>
        </p:nvSpPr>
        <p:spPr/>
        <p:txBody>
          <a:bodyPr/>
          <a:lstStyle/>
          <a:p>
            <a:pPr marL="0" indent="0">
              <a:buNone/>
            </a:pPr>
            <a:r>
              <a:rPr lang="en-GB" b="0" dirty="0"/>
              <a:t>ZACOCTORUST</a:t>
            </a:r>
          </a:p>
          <a:p>
            <a:pPr marL="0" indent="0">
              <a:buNone/>
            </a:pPr>
            <a:endParaRPr lang="en-US" dirty="0"/>
          </a:p>
        </p:txBody>
      </p:sp>
    </p:spTree>
    <p:extLst>
      <p:ext uri="{BB962C8B-B14F-4D97-AF65-F5344CB8AC3E}">
        <p14:creationId xmlns:p14="http://schemas.microsoft.com/office/powerpoint/2010/main" val="1693573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3D11435-87BE-405A-AC1D-3048FCE666CE}"/>
              </a:ext>
            </a:extLst>
          </p:cNvPr>
          <p:cNvSpPr txBox="1"/>
          <p:nvPr/>
        </p:nvSpPr>
        <p:spPr>
          <a:xfrm>
            <a:off x="4706112" y="4364736"/>
            <a:ext cx="6620256" cy="1562359"/>
          </a:xfrm>
          <a:prstGeom prst="rect">
            <a:avLst/>
          </a:prstGeom>
          <a:solidFill>
            <a:schemeClr val="tx1">
              <a:lumMod val="10000"/>
              <a:lumOff val="90000"/>
            </a:schemeClr>
          </a:solidFill>
        </p:spPr>
        <p:txBody>
          <a:bodyPr vert="horz" wrap="square" lIns="0" tIns="0" rIns="0" bIns="0" rtlCol="0" anchor="t" anchorCtr="0">
            <a:noAutofit/>
          </a:bodyPr>
          <a:lstStyle/>
          <a:p>
            <a:pPr algn="l"/>
            <a:r>
              <a:rPr lang="en-GB" sz="1400" dirty="0" err="1">
                <a:solidFill>
                  <a:srgbClr val="0070C0"/>
                </a:solidFill>
                <a:latin typeface="Consolas" panose="020B0609020204030204" pitchFamily="49" charset="0"/>
              </a:rPr>
              <a:t>fn</a:t>
            </a:r>
            <a:r>
              <a:rPr lang="en-GB" sz="1400" dirty="0">
                <a:latin typeface="Consolas" panose="020B0609020204030204" pitchFamily="49" charset="0"/>
              </a:rPr>
              <a:t> main() {</a:t>
            </a:r>
          </a:p>
          <a:p>
            <a:pPr algn="l"/>
            <a:r>
              <a:rPr lang="en-US" sz="1400" dirty="0">
                <a:latin typeface="Consolas" panose="020B0609020204030204" pitchFamily="49" charset="0"/>
              </a:rPr>
              <a:t>    </a:t>
            </a:r>
            <a:r>
              <a:rPr lang="en-US" sz="1400" dirty="0">
                <a:solidFill>
                  <a:srgbClr val="0070C0"/>
                </a:solidFill>
                <a:latin typeface="Consolas" panose="020B0609020204030204" pitchFamily="49" charset="0"/>
              </a:rPr>
              <a:t>let</a:t>
            </a:r>
            <a:r>
              <a:rPr lang="en-US" sz="1400" dirty="0">
                <a:latin typeface="Consolas" panose="020B0609020204030204" pitchFamily="49" charset="0"/>
              </a:rPr>
              <a:t> email = </a:t>
            </a:r>
            <a:r>
              <a:rPr lang="en-US" sz="1400" dirty="0">
                <a:solidFill>
                  <a:srgbClr val="7030A0"/>
                </a:solidFill>
                <a:latin typeface="Consolas" panose="020B0609020204030204" pitchFamily="49" charset="0"/>
              </a:rPr>
              <a:t>"mark.fishpool@qa.com"</a:t>
            </a:r>
            <a:r>
              <a:rPr lang="en-US" sz="1400" dirty="0">
                <a:latin typeface="Consolas" panose="020B0609020204030204" pitchFamily="49" charset="0"/>
              </a:rPr>
              <a:t>;</a:t>
            </a:r>
          </a:p>
          <a:p>
            <a:pPr algn="l"/>
            <a:r>
              <a:rPr lang="en-US" sz="1400" dirty="0">
                <a:latin typeface="Consolas" panose="020B0609020204030204" pitchFamily="49" charset="0"/>
              </a:rPr>
              <a:t>    </a:t>
            </a:r>
            <a:r>
              <a:rPr lang="en-US" sz="1400" dirty="0" err="1">
                <a:solidFill>
                  <a:srgbClr val="00B050"/>
                </a:solidFill>
                <a:latin typeface="Consolas" panose="020B0609020204030204" pitchFamily="49" charset="0"/>
              </a:rPr>
              <a:t>println</a:t>
            </a:r>
            <a:r>
              <a:rPr lang="en-US" sz="1400" dirty="0">
                <a:solidFill>
                  <a:srgbClr val="00B050"/>
                </a:solidFill>
                <a:latin typeface="Consolas" panose="020B0609020204030204" pitchFamily="49" charset="0"/>
              </a:rPr>
              <a:t>!</a:t>
            </a:r>
            <a:r>
              <a:rPr lang="en-US" sz="1400" dirty="0">
                <a:latin typeface="Consolas" panose="020B0609020204030204" pitchFamily="49" charset="0"/>
              </a:rPr>
              <a:t>(</a:t>
            </a:r>
            <a:r>
              <a:rPr lang="en-US" sz="1400" dirty="0">
                <a:solidFill>
                  <a:srgbClr val="7030A0"/>
                </a:solidFill>
                <a:latin typeface="Consolas" panose="020B0609020204030204" pitchFamily="49" charset="0"/>
              </a:rPr>
              <a:t>"Email is {}"</a:t>
            </a:r>
            <a:r>
              <a:rPr lang="en-US" sz="1400" dirty="0">
                <a:latin typeface="Consolas" panose="020B0609020204030204" pitchFamily="49" charset="0"/>
              </a:rPr>
              <a:t>, email);</a:t>
            </a:r>
          </a:p>
          <a:p>
            <a:pPr algn="l"/>
            <a:endParaRPr lang="en-US" sz="1400" dirty="0">
              <a:latin typeface="Consolas" panose="020B0609020204030204" pitchFamily="49" charset="0"/>
            </a:endParaRPr>
          </a:p>
          <a:p>
            <a:pPr algn="l"/>
            <a:r>
              <a:rPr lang="en-US" sz="1400" dirty="0">
                <a:latin typeface="Consolas" panose="020B0609020204030204" pitchFamily="49" charset="0"/>
              </a:rPr>
              <a:t>    </a:t>
            </a:r>
            <a:r>
              <a:rPr lang="en-US" sz="1400" b="1" dirty="0" err="1">
                <a:solidFill>
                  <a:srgbClr val="00B050"/>
                </a:solidFill>
                <a:latin typeface="Consolas" panose="020B0609020204030204" pitchFamily="49" charset="0"/>
              </a:rPr>
              <a:t>println</a:t>
            </a:r>
            <a:r>
              <a:rPr lang="en-US" sz="1400" b="1" dirty="0">
                <a:solidFill>
                  <a:srgbClr val="00B050"/>
                </a:solidFill>
                <a:latin typeface="Consolas" panose="020B0609020204030204" pitchFamily="49" charset="0"/>
              </a:rPr>
              <a:t>!</a:t>
            </a:r>
            <a:r>
              <a:rPr lang="en-US" sz="1400" b="1" dirty="0">
                <a:latin typeface="Consolas" panose="020B0609020204030204" pitchFamily="49" charset="0"/>
              </a:rPr>
              <a:t>(</a:t>
            </a:r>
            <a:r>
              <a:rPr lang="en-US" sz="1400" b="1" dirty="0">
                <a:solidFill>
                  <a:srgbClr val="7030A0"/>
                </a:solidFill>
                <a:latin typeface="Consolas" panose="020B0609020204030204" pitchFamily="49" charset="0"/>
              </a:rPr>
              <a:t>"First letter is {}"</a:t>
            </a:r>
            <a:r>
              <a:rPr lang="en-US" sz="1400" b="1" dirty="0">
                <a:latin typeface="Consolas" panose="020B0609020204030204" pitchFamily="49" charset="0"/>
              </a:rPr>
              <a:t>, </a:t>
            </a:r>
            <a:r>
              <a:rPr lang="en-US" sz="1400" b="1" dirty="0" err="1">
                <a:latin typeface="Consolas" panose="020B0609020204030204" pitchFamily="49" charset="0"/>
              </a:rPr>
              <a:t>email.chars</a:t>
            </a:r>
            <a:r>
              <a:rPr lang="en-US" sz="1400" b="1" dirty="0">
                <a:latin typeface="Consolas" panose="020B0609020204030204" pitchFamily="49" charset="0"/>
              </a:rPr>
              <a:t>().nth(</a:t>
            </a:r>
            <a:r>
              <a:rPr lang="en-US" sz="1400" b="1" dirty="0">
                <a:solidFill>
                  <a:srgbClr val="20D3FF"/>
                </a:solidFill>
                <a:latin typeface="Consolas" panose="020B0609020204030204" pitchFamily="49" charset="0"/>
              </a:rPr>
              <a:t>0</a:t>
            </a:r>
            <a:r>
              <a:rPr lang="en-US" sz="1400" b="1" dirty="0">
                <a:latin typeface="Consolas" panose="020B0609020204030204" pitchFamily="49" charset="0"/>
              </a:rPr>
              <a:t>).unwrap());</a:t>
            </a:r>
          </a:p>
          <a:p>
            <a:pPr algn="l"/>
            <a:r>
              <a:rPr lang="en-GB" sz="1400" dirty="0">
                <a:latin typeface="Consolas" panose="020B0609020204030204" pitchFamily="49" charset="0"/>
              </a:rPr>
              <a:t>}</a:t>
            </a:r>
          </a:p>
        </p:txBody>
      </p:sp>
      <p:pic>
        <p:nvPicPr>
          <p:cNvPr id="11" name="Picture 2" descr="logo">
            <a:extLst>
              <a:ext uri="{FF2B5EF4-FFF2-40B4-BE49-F238E27FC236}">
                <a16:creationId xmlns:a16="http://schemas.microsoft.com/office/drawing/2014/main" id="{08F86AD9-41B8-4A01-BA21-C4D6F6724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4502" y="4411017"/>
            <a:ext cx="441370" cy="409878"/>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B30686D7-B23B-4D47-8025-724D3A758191}"/>
              </a:ext>
            </a:extLst>
          </p:cNvPr>
          <p:cNvSpPr>
            <a:spLocks noGrp="1"/>
          </p:cNvSpPr>
          <p:nvPr>
            <p:ph type="body" sz="quarter" idx="10"/>
          </p:nvPr>
        </p:nvSpPr>
        <p:spPr/>
        <p:txBody>
          <a:bodyPr/>
          <a:lstStyle/>
          <a:p>
            <a:r>
              <a:rPr lang="en-GB" sz="4800" cap="none" dirty="0"/>
              <a:t>The Indexing Problem!</a:t>
            </a:r>
          </a:p>
          <a:p>
            <a:endParaRPr lang="en-GB" dirty="0"/>
          </a:p>
        </p:txBody>
      </p:sp>
      <p:sp>
        <p:nvSpPr>
          <p:cNvPr id="3" name="Text Placeholder 2">
            <a:extLst>
              <a:ext uri="{FF2B5EF4-FFF2-40B4-BE49-F238E27FC236}">
                <a16:creationId xmlns:a16="http://schemas.microsoft.com/office/drawing/2014/main" id="{F71DD294-EFCD-47B5-A83B-9304147C72B0}"/>
              </a:ext>
            </a:extLst>
          </p:cNvPr>
          <p:cNvSpPr>
            <a:spLocks noGrp="1"/>
          </p:cNvSpPr>
          <p:nvPr>
            <p:ph type="body" sz="quarter" idx="15"/>
          </p:nvPr>
        </p:nvSpPr>
        <p:spPr>
          <a:xfrm>
            <a:off x="4706112" y="273555"/>
            <a:ext cx="6949440" cy="3974416"/>
          </a:xfrm>
        </p:spPr>
        <p:txBody>
          <a:bodyPr/>
          <a:lstStyle/>
          <a:p>
            <a:r>
              <a:rPr lang="en-GB" b="1" dirty="0"/>
              <a:t>Most programmers are familiar with indexing techniques used to access a character/characters inside a string</a:t>
            </a:r>
          </a:p>
          <a:p>
            <a:pPr marL="285750" indent="-285750">
              <a:buFont typeface="Arial" panose="020B0604020202020204" pitchFamily="34" charset="0"/>
              <a:buChar char="•"/>
            </a:pPr>
            <a:r>
              <a:rPr lang="en-GB" dirty="0"/>
              <a:t>typically uses [ ] notation, e.g. as in C, Java, Python etc.</a:t>
            </a:r>
          </a:p>
          <a:p>
            <a:endParaRPr lang="en-GB" b="1" dirty="0"/>
          </a:p>
          <a:p>
            <a:r>
              <a:rPr lang="en-GB" b="1" dirty="0"/>
              <a:t>This is logically sound, but it won't compile…</a:t>
            </a:r>
          </a:p>
          <a:p>
            <a:endParaRPr lang="en-GB" b="1" dirty="0"/>
          </a:p>
          <a:p>
            <a:endParaRPr lang="en-GB" b="1" dirty="0"/>
          </a:p>
          <a:p>
            <a:endParaRPr lang="en-GB" b="1" dirty="0"/>
          </a:p>
          <a:p>
            <a:endParaRPr lang="en-GB" b="1" dirty="0"/>
          </a:p>
          <a:p>
            <a:endParaRPr lang="en-GB" b="1" dirty="0"/>
          </a:p>
          <a:p>
            <a:endParaRPr lang="en-GB" b="1" dirty="0"/>
          </a:p>
          <a:p>
            <a:r>
              <a:rPr lang="en-GB" b="1" dirty="0"/>
              <a:t>Instead, a more nuanced approach must be used:</a:t>
            </a:r>
          </a:p>
        </p:txBody>
      </p:sp>
      <p:sp>
        <p:nvSpPr>
          <p:cNvPr id="4" name="TextBox 3">
            <a:extLst>
              <a:ext uri="{FF2B5EF4-FFF2-40B4-BE49-F238E27FC236}">
                <a16:creationId xmlns:a16="http://schemas.microsoft.com/office/drawing/2014/main" id="{74776D10-D3FB-4A45-B308-843F2DA71FBD}"/>
              </a:ext>
            </a:extLst>
          </p:cNvPr>
          <p:cNvSpPr txBox="1"/>
          <p:nvPr/>
        </p:nvSpPr>
        <p:spPr>
          <a:xfrm>
            <a:off x="4706112" y="2114709"/>
            <a:ext cx="6620256" cy="1314291"/>
          </a:xfrm>
          <a:prstGeom prst="rect">
            <a:avLst/>
          </a:prstGeom>
          <a:solidFill>
            <a:schemeClr val="tx1">
              <a:lumMod val="10000"/>
              <a:lumOff val="90000"/>
            </a:schemeClr>
          </a:solidFill>
        </p:spPr>
        <p:txBody>
          <a:bodyPr vert="horz" wrap="square" lIns="0" tIns="0" rIns="0" bIns="0" rtlCol="0" anchor="t" anchorCtr="0">
            <a:noAutofit/>
          </a:bodyPr>
          <a:lstStyle/>
          <a:p>
            <a:pPr algn="l"/>
            <a:r>
              <a:rPr lang="en-GB" sz="1400" dirty="0" err="1">
                <a:solidFill>
                  <a:srgbClr val="0070C0"/>
                </a:solidFill>
                <a:latin typeface="Consolas" panose="020B0609020204030204" pitchFamily="49" charset="0"/>
              </a:rPr>
              <a:t>fn</a:t>
            </a:r>
            <a:r>
              <a:rPr lang="en-GB" sz="1400" dirty="0">
                <a:latin typeface="Consolas" panose="020B0609020204030204" pitchFamily="49" charset="0"/>
              </a:rPr>
              <a:t> main() {</a:t>
            </a:r>
          </a:p>
          <a:p>
            <a:pPr algn="l"/>
            <a:r>
              <a:rPr lang="en-US" sz="1400" dirty="0">
                <a:latin typeface="Consolas" panose="020B0609020204030204" pitchFamily="49" charset="0"/>
              </a:rPr>
              <a:t>    </a:t>
            </a:r>
            <a:r>
              <a:rPr lang="en-US" sz="1400" dirty="0">
                <a:solidFill>
                  <a:srgbClr val="0070C0"/>
                </a:solidFill>
                <a:latin typeface="Consolas" panose="020B0609020204030204" pitchFamily="49" charset="0"/>
              </a:rPr>
              <a:t>let</a:t>
            </a:r>
            <a:r>
              <a:rPr lang="en-US" sz="1400" dirty="0">
                <a:latin typeface="Consolas" panose="020B0609020204030204" pitchFamily="49" charset="0"/>
              </a:rPr>
              <a:t> email = </a:t>
            </a:r>
            <a:r>
              <a:rPr lang="en-US" sz="1400" dirty="0">
                <a:solidFill>
                  <a:srgbClr val="7030A0"/>
                </a:solidFill>
                <a:latin typeface="Consolas" panose="020B0609020204030204" pitchFamily="49" charset="0"/>
              </a:rPr>
              <a:t>"mark.fishpool@qa.com"</a:t>
            </a:r>
            <a:r>
              <a:rPr lang="en-US" sz="1400" dirty="0">
                <a:latin typeface="Consolas" panose="020B0609020204030204" pitchFamily="49" charset="0"/>
              </a:rPr>
              <a:t>;</a:t>
            </a:r>
          </a:p>
          <a:p>
            <a:pPr algn="l"/>
            <a:r>
              <a:rPr lang="en-US" sz="1400" dirty="0">
                <a:latin typeface="Consolas" panose="020B0609020204030204" pitchFamily="49" charset="0"/>
              </a:rPr>
              <a:t>    </a:t>
            </a:r>
            <a:r>
              <a:rPr lang="en-US" sz="1400" dirty="0" err="1">
                <a:solidFill>
                  <a:srgbClr val="00B050"/>
                </a:solidFill>
                <a:latin typeface="Consolas" panose="020B0609020204030204" pitchFamily="49" charset="0"/>
              </a:rPr>
              <a:t>println</a:t>
            </a:r>
            <a:r>
              <a:rPr lang="en-US" sz="1400" dirty="0">
                <a:solidFill>
                  <a:srgbClr val="00B050"/>
                </a:solidFill>
                <a:latin typeface="Consolas" panose="020B0609020204030204" pitchFamily="49" charset="0"/>
              </a:rPr>
              <a:t>!</a:t>
            </a:r>
            <a:r>
              <a:rPr lang="en-US" sz="1400" dirty="0">
                <a:latin typeface="Consolas" panose="020B0609020204030204" pitchFamily="49" charset="0"/>
              </a:rPr>
              <a:t>(</a:t>
            </a:r>
            <a:r>
              <a:rPr lang="en-US" sz="1400" dirty="0">
                <a:solidFill>
                  <a:srgbClr val="7030A0"/>
                </a:solidFill>
                <a:latin typeface="Consolas" panose="020B0609020204030204" pitchFamily="49" charset="0"/>
              </a:rPr>
              <a:t>"Email is {}"</a:t>
            </a:r>
            <a:r>
              <a:rPr lang="en-US" sz="1400" dirty="0">
                <a:latin typeface="Consolas" panose="020B0609020204030204" pitchFamily="49" charset="0"/>
              </a:rPr>
              <a:t>, email);</a:t>
            </a:r>
          </a:p>
          <a:p>
            <a:pPr algn="l"/>
            <a:endParaRPr lang="en-US" sz="1400" dirty="0">
              <a:latin typeface="Consolas" panose="020B0609020204030204" pitchFamily="49" charset="0"/>
            </a:endParaRPr>
          </a:p>
          <a:p>
            <a:pPr algn="l"/>
            <a:r>
              <a:rPr lang="en-US" sz="1400" dirty="0">
                <a:latin typeface="Consolas" panose="020B0609020204030204" pitchFamily="49" charset="0"/>
              </a:rPr>
              <a:t>    </a:t>
            </a:r>
            <a:r>
              <a:rPr lang="en-US" sz="1400" b="1" dirty="0" err="1">
                <a:solidFill>
                  <a:srgbClr val="00B050"/>
                </a:solidFill>
                <a:latin typeface="Consolas" panose="020B0609020204030204" pitchFamily="49" charset="0"/>
              </a:rPr>
              <a:t>println</a:t>
            </a:r>
            <a:r>
              <a:rPr lang="en-US" sz="1400" b="1" dirty="0">
                <a:solidFill>
                  <a:srgbClr val="00B050"/>
                </a:solidFill>
                <a:latin typeface="Consolas" panose="020B0609020204030204" pitchFamily="49" charset="0"/>
              </a:rPr>
              <a:t>!</a:t>
            </a:r>
            <a:r>
              <a:rPr lang="en-US" sz="1400" b="1" dirty="0">
                <a:latin typeface="Consolas" panose="020B0609020204030204" pitchFamily="49" charset="0"/>
              </a:rPr>
              <a:t>(</a:t>
            </a:r>
            <a:r>
              <a:rPr lang="en-US" sz="1400" b="1" dirty="0">
                <a:solidFill>
                  <a:srgbClr val="7030A0"/>
                </a:solidFill>
                <a:latin typeface="Consolas" panose="020B0609020204030204" pitchFamily="49" charset="0"/>
              </a:rPr>
              <a:t>"First letter is {}"</a:t>
            </a:r>
            <a:r>
              <a:rPr lang="en-US" sz="1400" b="1" dirty="0">
                <a:latin typeface="Consolas" panose="020B0609020204030204" pitchFamily="49" charset="0"/>
              </a:rPr>
              <a:t>, email[</a:t>
            </a:r>
            <a:r>
              <a:rPr lang="en-US" sz="1400" b="1" dirty="0">
                <a:solidFill>
                  <a:srgbClr val="20D3FF"/>
                </a:solidFill>
                <a:latin typeface="Consolas" panose="020B0609020204030204" pitchFamily="49" charset="0"/>
              </a:rPr>
              <a:t>0</a:t>
            </a:r>
            <a:r>
              <a:rPr lang="en-US" sz="1400" b="1" dirty="0">
                <a:latin typeface="Consolas" panose="020B0609020204030204" pitchFamily="49" charset="0"/>
              </a:rPr>
              <a:t>]);</a:t>
            </a:r>
          </a:p>
          <a:p>
            <a:pPr algn="l"/>
            <a:r>
              <a:rPr lang="en-GB" sz="1400" dirty="0">
                <a:latin typeface="Consolas" panose="020B0609020204030204" pitchFamily="49" charset="0"/>
              </a:rPr>
              <a:t>}</a:t>
            </a:r>
          </a:p>
        </p:txBody>
      </p:sp>
      <p:pic>
        <p:nvPicPr>
          <p:cNvPr id="5" name="Picture 2" descr="logo">
            <a:extLst>
              <a:ext uri="{FF2B5EF4-FFF2-40B4-BE49-F238E27FC236}">
                <a16:creationId xmlns:a16="http://schemas.microsoft.com/office/drawing/2014/main" id="{64BD37A1-2250-4D37-A388-AAF9533650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4502" y="2114709"/>
            <a:ext cx="441370" cy="409878"/>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Badge Tick with solid fill">
            <a:extLst>
              <a:ext uri="{FF2B5EF4-FFF2-40B4-BE49-F238E27FC236}">
                <a16:creationId xmlns:a16="http://schemas.microsoft.com/office/drawing/2014/main" id="{08AFE87F-202E-4C59-BE79-DD0CD90C9B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27671" y="5068599"/>
            <a:ext cx="493662" cy="493662"/>
          </a:xfrm>
          <a:prstGeom prst="rect">
            <a:avLst/>
          </a:prstGeom>
        </p:spPr>
      </p:pic>
      <p:pic>
        <p:nvPicPr>
          <p:cNvPr id="9" name="Graphic 8" descr="Badge Cross with solid fill">
            <a:extLst>
              <a:ext uri="{FF2B5EF4-FFF2-40B4-BE49-F238E27FC236}">
                <a16:creationId xmlns:a16="http://schemas.microsoft.com/office/drawing/2014/main" id="{F919B370-1FF8-4EF4-8185-C76C058BDFE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69595" y="2858850"/>
            <a:ext cx="398661" cy="398661"/>
          </a:xfrm>
          <a:prstGeom prst="rect">
            <a:avLst/>
          </a:prstGeom>
        </p:spPr>
      </p:pic>
      <p:sp>
        <p:nvSpPr>
          <p:cNvPr id="12" name="TextBox 11">
            <a:extLst>
              <a:ext uri="{FF2B5EF4-FFF2-40B4-BE49-F238E27FC236}">
                <a16:creationId xmlns:a16="http://schemas.microsoft.com/office/drawing/2014/main" id="{78AA9A7D-F0C7-4B3B-A5E3-5DBFCF3C7D89}"/>
              </a:ext>
            </a:extLst>
          </p:cNvPr>
          <p:cNvSpPr txBox="1"/>
          <p:nvPr/>
        </p:nvSpPr>
        <p:spPr>
          <a:xfrm>
            <a:off x="9032905" y="5969615"/>
            <a:ext cx="2882967" cy="461665"/>
          </a:xfrm>
          <a:prstGeom prst="rect">
            <a:avLst/>
          </a:prstGeom>
          <a:solidFill>
            <a:srgbClr val="000000"/>
          </a:solidFill>
        </p:spPr>
        <p:txBody>
          <a:bodyPr wrap="square">
            <a:spAutoFit/>
          </a:bodyPr>
          <a:lstStyle/>
          <a:p>
            <a:r>
              <a:rPr lang="en-US" sz="1200" b="1" dirty="0">
                <a:solidFill>
                  <a:schemeClr val="bg1"/>
                </a:solidFill>
                <a:latin typeface="Consolas" panose="020B0609020204030204" pitchFamily="49" charset="0"/>
              </a:rPr>
              <a:t>Email is mark.fishpool@qa.com</a:t>
            </a:r>
          </a:p>
          <a:p>
            <a:r>
              <a:rPr lang="en-US" sz="1200" b="1" dirty="0">
                <a:solidFill>
                  <a:srgbClr val="FFFF00"/>
                </a:solidFill>
                <a:latin typeface="Consolas" panose="020B0609020204030204" pitchFamily="49" charset="0"/>
              </a:rPr>
              <a:t>First letter is m</a:t>
            </a:r>
            <a:endParaRPr lang="en-GB" sz="1200" b="1" dirty="0">
              <a:solidFill>
                <a:srgbClr val="FFFF00"/>
              </a:solidFill>
              <a:latin typeface="Consolas" panose="020B0609020204030204" pitchFamily="49" charset="0"/>
            </a:endParaRPr>
          </a:p>
        </p:txBody>
      </p:sp>
      <p:sp>
        <p:nvSpPr>
          <p:cNvPr id="13" name="TextBox 12">
            <a:extLst>
              <a:ext uri="{FF2B5EF4-FFF2-40B4-BE49-F238E27FC236}">
                <a16:creationId xmlns:a16="http://schemas.microsoft.com/office/drawing/2014/main" id="{0CE9C3CB-F161-43C4-A6BD-0483ADC59804}"/>
              </a:ext>
            </a:extLst>
          </p:cNvPr>
          <p:cNvSpPr txBox="1"/>
          <p:nvPr/>
        </p:nvSpPr>
        <p:spPr>
          <a:xfrm>
            <a:off x="7785677" y="5969615"/>
            <a:ext cx="1192213" cy="461665"/>
          </a:xfrm>
          <a:prstGeom prst="rect">
            <a:avLst/>
          </a:prstGeom>
          <a:solidFill>
            <a:srgbClr val="00B050"/>
          </a:solidFill>
        </p:spPr>
        <p:txBody>
          <a:bodyPr wrap="square" anchor="ctr">
            <a:noAutofit/>
          </a:bodyPr>
          <a:lstStyle/>
          <a:p>
            <a:pPr algn="ctr"/>
            <a:r>
              <a:rPr lang="en-GB" dirty="0">
                <a:solidFill>
                  <a:schemeClr val="bg1"/>
                </a:solidFill>
              </a:rPr>
              <a:t>STDOUT</a:t>
            </a:r>
          </a:p>
        </p:txBody>
      </p:sp>
    </p:spTree>
    <p:extLst>
      <p:ext uri="{BB962C8B-B14F-4D97-AF65-F5344CB8AC3E}">
        <p14:creationId xmlns:p14="http://schemas.microsoft.com/office/powerpoint/2010/main" val="1469654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DBBBDB-0723-44CD-AC23-A1F1E2CE91D7}"/>
              </a:ext>
            </a:extLst>
          </p:cNvPr>
          <p:cNvSpPr>
            <a:spLocks noGrp="1"/>
          </p:cNvSpPr>
          <p:nvPr>
            <p:ph type="body" sz="quarter" idx="10"/>
          </p:nvPr>
        </p:nvSpPr>
        <p:spPr/>
        <p:txBody>
          <a:bodyPr/>
          <a:lstStyle/>
          <a:p>
            <a:r>
              <a:rPr lang="en-GB" sz="3600" cap="none" dirty="0"/>
              <a:t>Concatenation: Pushing</a:t>
            </a:r>
          </a:p>
        </p:txBody>
      </p:sp>
      <p:sp>
        <p:nvSpPr>
          <p:cNvPr id="3" name="Text Placeholder 2">
            <a:extLst>
              <a:ext uri="{FF2B5EF4-FFF2-40B4-BE49-F238E27FC236}">
                <a16:creationId xmlns:a16="http://schemas.microsoft.com/office/drawing/2014/main" id="{38AA657D-9895-4F81-8454-5FA8E38296FC}"/>
              </a:ext>
            </a:extLst>
          </p:cNvPr>
          <p:cNvSpPr>
            <a:spLocks noGrp="1"/>
          </p:cNvSpPr>
          <p:nvPr>
            <p:ph type="body" sz="quarter" idx="15"/>
          </p:nvPr>
        </p:nvSpPr>
        <p:spPr>
          <a:xfrm>
            <a:off x="4693920" y="280592"/>
            <a:ext cx="7113296" cy="4297923"/>
          </a:xfrm>
        </p:spPr>
        <p:txBody>
          <a:bodyPr/>
          <a:lstStyle/>
          <a:p>
            <a:r>
              <a:rPr lang="en-GB" b="1" dirty="0"/>
              <a:t>Concatenation (joining together text) is interesting in Rust</a:t>
            </a:r>
          </a:p>
          <a:p>
            <a:endParaRPr lang="en-GB" b="1" dirty="0"/>
          </a:p>
          <a:p>
            <a:r>
              <a:rPr lang="en-GB" b="1" dirty="0"/>
              <a:t>Again, most programmers are used to overloaded operators such as: +, . or &amp; </a:t>
            </a:r>
          </a:p>
          <a:p>
            <a:pPr marL="285750" indent="-285750">
              <a:buFont typeface="Arial" panose="020B0604020202020204" pitchFamily="34" charset="0"/>
              <a:buChar char="•"/>
            </a:pPr>
            <a:r>
              <a:rPr lang="en-GB" b="1" dirty="0"/>
              <a:t>+</a:t>
            </a:r>
            <a:r>
              <a:rPr lang="en-GB" dirty="0"/>
              <a:t> </a:t>
            </a:r>
            <a:r>
              <a:rPr lang="en-GB" i="1" dirty="0"/>
              <a:t>is valid </a:t>
            </a:r>
            <a:r>
              <a:rPr lang="en-GB" dirty="0"/>
              <a:t>but it has constraints which have to be observed</a:t>
            </a:r>
          </a:p>
          <a:p>
            <a:endParaRPr lang="en-GB" dirty="0"/>
          </a:p>
          <a:p>
            <a:r>
              <a:rPr lang="en-GB" b="1" dirty="0"/>
              <a:t>Let's start with something simple, appending a character:</a:t>
            </a:r>
          </a:p>
          <a:p>
            <a:endParaRPr lang="en-GB" b="1" dirty="0"/>
          </a:p>
          <a:p>
            <a:endParaRPr lang="en-GB" b="1" dirty="0"/>
          </a:p>
          <a:p>
            <a:endParaRPr lang="en-GB" b="1" dirty="0"/>
          </a:p>
          <a:p>
            <a:endParaRPr lang="en-GB" b="1" dirty="0"/>
          </a:p>
          <a:p>
            <a:endParaRPr lang="en-GB" b="1" dirty="0"/>
          </a:p>
          <a:p>
            <a:pPr>
              <a:spcBef>
                <a:spcPts val="2400"/>
              </a:spcBef>
            </a:pPr>
            <a:r>
              <a:rPr lang="en-GB" b="1" dirty="0"/>
              <a:t>The push() method is for characters; use </a:t>
            </a:r>
            <a:r>
              <a:rPr lang="en-GB" b="1" dirty="0" err="1"/>
              <a:t>push_str</a:t>
            </a:r>
            <a:r>
              <a:rPr lang="en-GB" b="1" dirty="0"/>
              <a:t>() to append a string:</a:t>
            </a:r>
          </a:p>
          <a:p>
            <a:endParaRPr lang="en-GB" b="1" dirty="0"/>
          </a:p>
          <a:p>
            <a:endParaRPr lang="en-GB" b="1" dirty="0"/>
          </a:p>
        </p:txBody>
      </p:sp>
      <p:sp>
        <p:nvSpPr>
          <p:cNvPr id="4" name="TextBox 3">
            <a:extLst>
              <a:ext uri="{FF2B5EF4-FFF2-40B4-BE49-F238E27FC236}">
                <a16:creationId xmlns:a16="http://schemas.microsoft.com/office/drawing/2014/main" id="{A3538EE9-9C57-4C90-AD2F-5D8F570A4538}"/>
              </a:ext>
            </a:extLst>
          </p:cNvPr>
          <p:cNvSpPr txBox="1"/>
          <p:nvPr/>
        </p:nvSpPr>
        <p:spPr>
          <a:xfrm>
            <a:off x="4750355" y="2614581"/>
            <a:ext cx="6615491" cy="1314291"/>
          </a:xfrm>
          <a:prstGeom prst="rect">
            <a:avLst/>
          </a:prstGeom>
          <a:solidFill>
            <a:schemeClr val="tx1">
              <a:lumMod val="10000"/>
              <a:lumOff val="90000"/>
            </a:schemeClr>
          </a:solidFill>
        </p:spPr>
        <p:txBody>
          <a:bodyPr vert="horz" wrap="square" lIns="0" tIns="0" rIns="0" bIns="0" rtlCol="0" anchor="t" anchorCtr="0">
            <a:noAutofit/>
          </a:bodyPr>
          <a:lstStyle/>
          <a:p>
            <a:pPr algn="l"/>
            <a:r>
              <a:rPr lang="en-GB" sz="1400" dirty="0" err="1">
                <a:solidFill>
                  <a:srgbClr val="0070C0"/>
                </a:solidFill>
                <a:latin typeface="Consolas" panose="020B0609020204030204" pitchFamily="49" charset="0"/>
              </a:rPr>
              <a:t>fn</a:t>
            </a:r>
            <a:r>
              <a:rPr lang="en-GB" sz="1400" dirty="0">
                <a:latin typeface="Consolas" panose="020B0609020204030204" pitchFamily="49" charset="0"/>
              </a:rPr>
              <a:t> main() {</a:t>
            </a:r>
          </a:p>
          <a:p>
            <a:pPr algn="l"/>
            <a:r>
              <a:rPr lang="en-US" sz="1400" dirty="0">
                <a:latin typeface="Consolas" panose="020B0609020204030204" pitchFamily="49" charset="0"/>
              </a:rPr>
              <a:t>     </a:t>
            </a:r>
            <a:r>
              <a:rPr lang="en-US" sz="1400" dirty="0">
                <a:solidFill>
                  <a:srgbClr val="0070C0"/>
                </a:solidFill>
                <a:latin typeface="Consolas" panose="020B0609020204030204" pitchFamily="49" charset="0"/>
              </a:rPr>
              <a:t>let</a:t>
            </a:r>
            <a:r>
              <a:rPr lang="en-US" sz="1400" dirty="0">
                <a:latin typeface="Consolas" panose="020B0609020204030204" pitchFamily="49" charset="0"/>
              </a:rPr>
              <a:t> </a:t>
            </a:r>
            <a:r>
              <a:rPr lang="en-US" sz="1400" dirty="0">
                <a:solidFill>
                  <a:srgbClr val="0070C0"/>
                </a:solidFill>
                <a:latin typeface="Consolas" panose="020B0609020204030204" pitchFamily="49" charset="0"/>
              </a:rPr>
              <a:t>mut</a:t>
            </a:r>
            <a:r>
              <a:rPr lang="en-US" sz="1400" dirty="0">
                <a:latin typeface="Consolas" panose="020B0609020204030204" pitchFamily="49" charset="0"/>
              </a:rPr>
              <a:t> </a:t>
            </a:r>
            <a:r>
              <a:rPr lang="en-US" sz="1400" dirty="0" err="1">
                <a:latin typeface="Consolas" panose="020B0609020204030204" pitchFamily="49" charset="0"/>
              </a:rPr>
              <a:t>critter_string</a:t>
            </a:r>
            <a:r>
              <a:rPr lang="en-US" sz="1400" dirty="0">
                <a:latin typeface="Consolas" panose="020B0609020204030204" pitchFamily="49" charset="0"/>
              </a:rPr>
              <a:t>: String = String::from(</a:t>
            </a:r>
            <a:r>
              <a:rPr lang="en-US" sz="1400" dirty="0">
                <a:solidFill>
                  <a:srgbClr val="7030A0"/>
                </a:solidFill>
                <a:latin typeface="Consolas" panose="020B0609020204030204" pitchFamily="49" charset="0"/>
              </a:rPr>
              <a:t>"crustacean"</a:t>
            </a:r>
            <a:r>
              <a:rPr lang="en-US" sz="1400" dirty="0">
                <a:latin typeface="Consolas" panose="020B0609020204030204" pitchFamily="49" charset="0"/>
              </a:rPr>
              <a:t>);</a:t>
            </a:r>
          </a:p>
          <a:p>
            <a:pPr algn="l"/>
            <a:r>
              <a:rPr lang="en-US" sz="1400" dirty="0">
                <a:latin typeface="Consolas" panose="020B0609020204030204" pitchFamily="49" charset="0"/>
              </a:rPr>
              <a:t>     </a:t>
            </a:r>
            <a:r>
              <a:rPr lang="en-US" sz="1400" dirty="0" err="1">
                <a:latin typeface="Consolas" panose="020B0609020204030204" pitchFamily="49" charset="0"/>
              </a:rPr>
              <a:t>critter_string.</a:t>
            </a:r>
            <a:r>
              <a:rPr lang="en-US" sz="1400" b="1" dirty="0" err="1">
                <a:latin typeface="Consolas" panose="020B0609020204030204" pitchFamily="49" charset="0"/>
              </a:rPr>
              <a:t>push</a:t>
            </a:r>
            <a:r>
              <a:rPr lang="en-US" sz="1400" b="1" dirty="0">
                <a:latin typeface="Consolas" panose="020B0609020204030204" pitchFamily="49" charset="0"/>
              </a:rPr>
              <a:t>(</a:t>
            </a:r>
            <a:r>
              <a:rPr lang="en-US" sz="1400" b="1" dirty="0">
                <a:solidFill>
                  <a:srgbClr val="7030A0"/>
                </a:solidFill>
                <a:latin typeface="Consolas" panose="020B0609020204030204" pitchFamily="49" charset="0"/>
              </a:rPr>
              <a:t>'s'</a:t>
            </a:r>
            <a:r>
              <a:rPr lang="en-US" sz="1400" b="1" dirty="0">
                <a:latin typeface="Consolas" panose="020B0609020204030204" pitchFamily="49" charset="0"/>
              </a:rPr>
              <a:t>)</a:t>
            </a:r>
            <a:r>
              <a:rPr lang="en-US" sz="1400" dirty="0">
                <a:latin typeface="Consolas" panose="020B0609020204030204" pitchFamily="49" charset="0"/>
              </a:rPr>
              <a:t>;</a:t>
            </a:r>
          </a:p>
          <a:p>
            <a:pPr algn="l"/>
            <a:r>
              <a:rPr lang="en-US" sz="1400" dirty="0">
                <a:latin typeface="Consolas" panose="020B0609020204030204" pitchFamily="49" charset="0"/>
              </a:rPr>
              <a:t>	</a:t>
            </a:r>
          </a:p>
          <a:p>
            <a:pPr algn="l"/>
            <a:r>
              <a:rPr lang="en-US" sz="1400" dirty="0">
                <a:latin typeface="Consolas" panose="020B0609020204030204" pitchFamily="49" charset="0"/>
              </a:rPr>
              <a:t>     </a:t>
            </a:r>
            <a:r>
              <a:rPr lang="en-US" sz="1400" dirty="0" err="1">
                <a:solidFill>
                  <a:srgbClr val="00B050"/>
                </a:solidFill>
                <a:latin typeface="Consolas" panose="020B0609020204030204" pitchFamily="49" charset="0"/>
              </a:rPr>
              <a:t>println</a:t>
            </a:r>
            <a:r>
              <a:rPr lang="en-US" sz="1400" dirty="0">
                <a:solidFill>
                  <a:srgbClr val="00B050"/>
                </a:solidFill>
                <a:latin typeface="Consolas" panose="020B0609020204030204" pitchFamily="49" charset="0"/>
              </a:rPr>
              <a:t>!</a:t>
            </a:r>
            <a:r>
              <a:rPr lang="en-US" sz="1400" dirty="0">
                <a:latin typeface="Consolas" panose="020B0609020204030204" pitchFamily="49" charset="0"/>
              </a:rPr>
              <a:t>(</a:t>
            </a:r>
            <a:r>
              <a:rPr lang="en-US" sz="1400" dirty="0">
                <a:solidFill>
                  <a:srgbClr val="7030A0"/>
                </a:solidFill>
                <a:latin typeface="Consolas" panose="020B0609020204030204" pitchFamily="49" charset="0"/>
              </a:rPr>
              <a:t>"New string is {}"</a:t>
            </a:r>
            <a:r>
              <a:rPr lang="en-US" sz="1400" dirty="0">
                <a:latin typeface="Consolas" panose="020B0609020204030204" pitchFamily="49" charset="0"/>
              </a:rPr>
              <a:t>, </a:t>
            </a:r>
            <a:r>
              <a:rPr lang="en-US" sz="1400" dirty="0" err="1">
                <a:latin typeface="Consolas" panose="020B0609020204030204" pitchFamily="49" charset="0"/>
              </a:rPr>
              <a:t>critter_string</a:t>
            </a:r>
            <a:r>
              <a:rPr lang="en-US" sz="1400" dirty="0">
                <a:latin typeface="Consolas" panose="020B0609020204030204" pitchFamily="49" charset="0"/>
              </a:rPr>
              <a:t>);</a:t>
            </a:r>
          </a:p>
          <a:p>
            <a:pPr algn="l"/>
            <a:r>
              <a:rPr lang="en-GB" sz="1400" dirty="0">
                <a:latin typeface="Consolas" panose="020B0609020204030204" pitchFamily="49" charset="0"/>
              </a:rPr>
              <a:t>}</a:t>
            </a:r>
          </a:p>
        </p:txBody>
      </p:sp>
      <p:pic>
        <p:nvPicPr>
          <p:cNvPr id="5" name="Picture 2" descr="logo">
            <a:extLst>
              <a:ext uri="{FF2B5EF4-FFF2-40B4-BE49-F238E27FC236}">
                <a16:creationId xmlns:a16="http://schemas.microsoft.com/office/drawing/2014/main" id="{5399EAA9-4D43-48C5-8362-71770A9177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1433" y="2725983"/>
            <a:ext cx="441370" cy="40987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244B32E-46AF-4A82-A763-AFADBF0585CC}"/>
              </a:ext>
            </a:extLst>
          </p:cNvPr>
          <p:cNvSpPr txBox="1"/>
          <p:nvPr/>
        </p:nvSpPr>
        <p:spPr>
          <a:xfrm>
            <a:off x="8598975" y="3806640"/>
            <a:ext cx="2766872" cy="276999"/>
          </a:xfrm>
          <a:prstGeom prst="rect">
            <a:avLst/>
          </a:prstGeom>
          <a:solidFill>
            <a:srgbClr val="000000"/>
          </a:solidFill>
        </p:spPr>
        <p:txBody>
          <a:bodyPr wrap="square">
            <a:spAutoFit/>
          </a:bodyPr>
          <a:lstStyle/>
          <a:p>
            <a:r>
              <a:rPr lang="en-US" sz="1200" b="1" dirty="0">
                <a:solidFill>
                  <a:schemeClr val="bg1"/>
                </a:solidFill>
                <a:latin typeface="Consolas" panose="020B0609020204030204" pitchFamily="49" charset="0"/>
              </a:rPr>
              <a:t>New string is crustaceans</a:t>
            </a:r>
            <a:endParaRPr lang="en-GB" sz="1200" b="1" dirty="0">
              <a:solidFill>
                <a:srgbClr val="FFFF00"/>
              </a:solidFill>
              <a:latin typeface="Consolas" panose="020B0609020204030204" pitchFamily="49" charset="0"/>
            </a:endParaRPr>
          </a:p>
        </p:txBody>
      </p:sp>
      <p:sp>
        <p:nvSpPr>
          <p:cNvPr id="7" name="TextBox 6">
            <a:extLst>
              <a:ext uri="{FF2B5EF4-FFF2-40B4-BE49-F238E27FC236}">
                <a16:creationId xmlns:a16="http://schemas.microsoft.com/office/drawing/2014/main" id="{908C8EC4-282B-4C27-A5E8-CEBEA20A568C}"/>
              </a:ext>
            </a:extLst>
          </p:cNvPr>
          <p:cNvSpPr txBox="1"/>
          <p:nvPr/>
        </p:nvSpPr>
        <p:spPr>
          <a:xfrm>
            <a:off x="7351746" y="3806640"/>
            <a:ext cx="1192213" cy="276999"/>
          </a:xfrm>
          <a:prstGeom prst="rect">
            <a:avLst/>
          </a:prstGeom>
          <a:solidFill>
            <a:srgbClr val="00B050"/>
          </a:solidFill>
        </p:spPr>
        <p:txBody>
          <a:bodyPr wrap="square" anchor="ctr">
            <a:noAutofit/>
          </a:bodyPr>
          <a:lstStyle/>
          <a:p>
            <a:pPr algn="ctr"/>
            <a:r>
              <a:rPr lang="en-GB" dirty="0">
                <a:solidFill>
                  <a:schemeClr val="bg1"/>
                </a:solidFill>
              </a:rPr>
              <a:t>STDOUT</a:t>
            </a:r>
          </a:p>
        </p:txBody>
      </p:sp>
      <p:sp>
        <p:nvSpPr>
          <p:cNvPr id="8" name="TextBox 7">
            <a:extLst>
              <a:ext uri="{FF2B5EF4-FFF2-40B4-BE49-F238E27FC236}">
                <a16:creationId xmlns:a16="http://schemas.microsoft.com/office/drawing/2014/main" id="{7E0571C4-6A38-4291-BBE9-F17585BD6D10}"/>
              </a:ext>
            </a:extLst>
          </p:cNvPr>
          <p:cNvSpPr txBox="1"/>
          <p:nvPr/>
        </p:nvSpPr>
        <p:spPr>
          <a:xfrm>
            <a:off x="4693921" y="4990752"/>
            <a:ext cx="6615491" cy="1314291"/>
          </a:xfrm>
          <a:prstGeom prst="rect">
            <a:avLst/>
          </a:prstGeom>
          <a:solidFill>
            <a:schemeClr val="tx1">
              <a:lumMod val="10000"/>
              <a:lumOff val="90000"/>
            </a:schemeClr>
          </a:solidFill>
        </p:spPr>
        <p:txBody>
          <a:bodyPr vert="horz" wrap="square" lIns="0" tIns="0" rIns="0" bIns="0" rtlCol="0" anchor="t" anchorCtr="0">
            <a:noAutofit/>
          </a:bodyPr>
          <a:lstStyle/>
          <a:p>
            <a:pPr algn="l"/>
            <a:r>
              <a:rPr lang="en-GB" sz="1400" dirty="0" err="1">
                <a:solidFill>
                  <a:srgbClr val="0070C0"/>
                </a:solidFill>
                <a:latin typeface="Consolas" panose="020B0609020204030204" pitchFamily="49" charset="0"/>
              </a:rPr>
              <a:t>fn</a:t>
            </a:r>
            <a:r>
              <a:rPr lang="en-GB" sz="1400" dirty="0">
                <a:latin typeface="Consolas" panose="020B0609020204030204" pitchFamily="49" charset="0"/>
              </a:rPr>
              <a:t> main() {</a:t>
            </a:r>
          </a:p>
          <a:p>
            <a:pPr algn="l"/>
            <a:r>
              <a:rPr lang="en-US" sz="1400" dirty="0">
                <a:latin typeface="Consolas" panose="020B0609020204030204" pitchFamily="49" charset="0"/>
              </a:rPr>
              <a:t>     </a:t>
            </a:r>
            <a:r>
              <a:rPr lang="en-US" sz="1400" dirty="0">
                <a:solidFill>
                  <a:srgbClr val="0070C0"/>
                </a:solidFill>
                <a:latin typeface="Consolas" panose="020B0609020204030204" pitchFamily="49" charset="0"/>
              </a:rPr>
              <a:t>let</a:t>
            </a:r>
            <a:r>
              <a:rPr lang="en-US" sz="1400" dirty="0">
                <a:latin typeface="Consolas" panose="020B0609020204030204" pitchFamily="49" charset="0"/>
              </a:rPr>
              <a:t> </a:t>
            </a:r>
            <a:r>
              <a:rPr lang="en-US" sz="1400" dirty="0">
                <a:solidFill>
                  <a:srgbClr val="0070C0"/>
                </a:solidFill>
                <a:latin typeface="Consolas" panose="020B0609020204030204" pitchFamily="49" charset="0"/>
              </a:rPr>
              <a:t>mut</a:t>
            </a:r>
            <a:r>
              <a:rPr lang="en-US" sz="1400" dirty="0">
                <a:latin typeface="Consolas" panose="020B0609020204030204" pitchFamily="49" charset="0"/>
              </a:rPr>
              <a:t> </a:t>
            </a:r>
            <a:r>
              <a:rPr lang="en-US" sz="1400" dirty="0" err="1">
                <a:latin typeface="Consolas" panose="020B0609020204030204" pitchFamily="49" charset="0"/>
              </a:rPr>
              <a:t>critter_string</a:t>
            </a:r>
            <a:r>
              <a:rPr lang="en-US" sz="1400" dirty="0">
                <a:latin typeface="Consolas" panose="020B0609020204030204" pitchFamily="49" charset="0"/>
              </a:rPr>
              <a:t>: String = String::from(</a:t>
            </a:r>
            <a:r>
              <a:rPr lang="en-US" sz="1400" dirty="0">
                <a:solidFill>
                  <a:srgbClr val="7030A0"/>
                </a:solidFill>
                <a:latin typeface="Consolas" panose="020B0609020204030204" pitchFamily="49" charset="0"/>
              </a:rPr>
              <a:t>"crustacean"</a:t>
            </a:r>
            <a:r>
              <a:rPr lang="en-US" sz="1400" dirty="0">
                <a:latin typeface="Consolas" panose="020B0609020204030204" pitchFamily="49" charset="0"/>
              </a:rPr>
              <a:t>);</a:t>
            </a:r>
          </a:p>
          <a:p>
            <a:pPr algn="l"/>
            <a:r>
              <a:rPr lang="en-US" sz="1400" dirty="0">
                <a:latin typeface="Consolas" panose="020B0609020204030204" pitchFamily="49" charset="0"/>
              </a:rPr>
              <a:t>     </a:t>
            </a:r>
            <a:r>
              <a:rPr lang="en-US" sz="1400" dirty="0" err="1">
                <a:latin typeface="Consolas" panose="020B0609020204030204" pitchFamily="49" charset="0"/>
              </a:rPr>
              <a:t>critter_string.</a:t>
            </a:r>
            <a:r>
              <a:rPr lang="en-US" sz="1400" b="1" dirty="0" err="1">
                <a:latin typeface="Consolas" panose="020B0609020204030204" pitchFamily="49" charset="0"/>
              </a:rPr>
              <a:t>push_str</a:t>
            </a:r>
            <a:r>
              <a:rPr lang="en-US" sz="1400" b="1" dirty="0">
                <a:latin typeface="Consolas" panose="020B0609020204030204" pitchFamily="49" charset="0"/>
              </a:rPr>
              <a:t>(</a:t>
            </a:r>
            <a:r>
              <a:rPr lang="en-US" sz="1400" b="1" dirty="0">
                <a:solidFill>
                  <a:srgbClr val="7030A0"/>
                </a:solidFill>
                <a:latin typeface="Consolas" panose="020B0609020204030204" pitchFamily="49" charset="0"/>
              </a:rPr>
              <a:t>"s are great!"</a:t>
            </a:r>
            <a:r>
              <a:rPr lang="en-US" sz="1400" b="1" dirty="0">
                <a:latin typeface="Consolas" panose="020B0609020204030204" pitchFamily="49" charset="0"/>
              </a:rPr>
              <a:t>)</a:t>
            </a:r>
            <a:r>
              <a:rPr lang="en-US" sz="1400" dirty="0">
                <a:latin typeface="Consolas" panose="020B0609020204030204" pitchFamily="49" charset="0"/>
              </a:rPr>
              <a:t>;</a:t>
            </a:r>
          </a:p>
          <a:p>
            <a:pPr algn="l"/>
            <a:r>
              <a:rPr lang="en-US" sz="1400" dirty="0">
                <a:latin typeface="Consolas" panose="020B0609020204030204" pitchFamily="49" charset="0"/>
              </a:rPr>
              <a:t>	</a:t>
            </a:r>
          </a:p>
          <a:p>
            <a:pPr algn="l"/>
            <a:r>
              <a:rPr lang="en-US" sz="1400" dirty="0">
                <a:latin typeface="Consolas" panose="020B0609020204030204" pitchFamily="49" charset="0"/>
              </a:rPr>
              <a:t>     </a:t>
            </a:r>
            <a:r>
              <a:rPr lang="en-US" sz="1400" dirty="0" err="1">
                <a:solidFill>
                  <a:srgbClr val="00B050"/>
                </a:solidFill>
                <a:latin typeface="Consolas" panose="020B0609020204030204" pitchFamily="49" charset="0"/>
              </a:rPr>
              <a:t>println</a:t>
            </a:r>
            <a:r>
              <a:rPr lang="en-US" sz="1400" dirty="0">
                <a:solidFill>
                  <a:srgbClr val="00B050"/>
                </a:solidFill>
                <a:latin typeface="Consolas" panose="020B0609020204030204" pitchFamily="49" charset="0"/>
              </a:rPr>
              <a:t>!</a:t>
            </a:r>
            <a:r>
              <a:rPr lang="en-US" sz="1400" dirty="0">
                <a:latin typeface="Consolas" panose="020B0609020204030204" pitchFamily="49" charset="0"/>
              </a:rPr>
              <a:t>(</a:t>
            </a:r>
            <a:r>
              <a:rPr lang="en-US" sz="1400" dirty="0">
                <a:solidFill>
                  <a:srgbClr val="7030A0"/>
                </a:solidFill>
                <a:latin typeface="Consolas" panose="020B0609020204030204" pitchFamily="49" charset="0"/>
              </a:rPr>
              <a:t>"New string is {}"</a:t>
            </a:r>
            <a:r>
              <a:rPr lang="en-US" sz="1400" dirty="0">
                <a:latin typeface="Consolas" panose="020B0609020204030204" pitchFamily="49" charset="0"/>
              </a:rPr>
              <a:t>, </a:t>
            </a:r>
            <a:r>
              <a:rPr lang="en-US" sz="1400" dirty="0" err="1">
                <a:latin typeface="Consolas" panose="020B0609020204030204" pitchFamily="49" charset="0"/>
              </a:rPr>
              <a:t>critter_string</a:t>
            </a:r>
            <a:r>
              <a:rPr lang="en-US" sz="1400" dirty="0">
                <a:latin typeface="Consolas" panose="020B0609020204030204" pitchFamily="49" charset="0"/>
              </a:rPr>
              <a:t>);</a:t>
            </a:r>
          </a:p>
          <a:p>
            <a:pPr algn="l"/>
            <a:r>
              <a:rPr lang="en-GB" sz="1400" dirty="0">
                <a:latin typeface="Consolas" panose="020B0609020204030204" pitchFamily="49" charset="0"/>
              </a:rPr>
              <a:t>}</a:t>
            </a:r>
          </a:p>
        </p:txBody>
      </p:sp>
      <p:pic>
        <p:nvPicPr>
          <p:cNvPr id="9" name="Picture 2" descr="logo">
            <a:extLst>
              <a:ext uri="{FF2B5EF4-FFF2-40B4-BE49-F238E27FC236}">
                <a16:creationId xmlns:a16="http://schemas.microsoft.com/office/drawing/2014/main" id="{D9262B72-A168-4A37-95DC-EC5DE3C24A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5507" y="4990752"/>
            <a:ext cx="441370" cy="40987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966700A-9EAC-4828-A30B-D56488FE794D}"/>
              </a:ext>
            </a:extLst>
          </p:cNvPr>
          <p:cNvSpPr txBox="1"/>
          <p:nvPr/>
        </p:nvSpPr>
        <p:spPr>
          <a:xfrm>
            <a:off x="8542541" y="6115743"/>
            <a:ext cx="2766872" cy="461665"/>
          </a:xfrm>
          <a:prstGeom prst="rect">
            <a:avLst/>
          </a:prstGeom>
          <a:solidFill>
            <a:srgbClr val="000000"/>
          </a:solidFill>
        </p:spPr>
        <p:txBody>
          <a:bodyPr wrap="square">
            <a:spAutoFit/>
          </a:bodyPr>
          <a:lstStyle/>
          <a:p>
            <a:r>
              <a:rPr lang="en-US" sz="1200" b="1" dirty="0">
                <a:solidFill>
                  <a:schemeClr val="bg1"/>
                </a:solidFill>
                <a:latin typeface="Consolas" panose="020B0609020204030204" pitchFamily="49" charset="0"/>
              </a:rPr>
              <a:t>New string is crustaceans are great!</a:t>
            </a:r>
            <a:endParaRPr lang="en-GB" sz="1200" b="1" dirty="0">
              <a:solidFill>
                <a:srgbClr val="FFFF00"/>
              </a:solidFill>
              <a:latin typeface="Consolas" panose="020B0609020204030204" pitchFamily="49" charset="0"/>
            </a:endParaRPr>
          </a:p>
        </p:txBody>
      </p:sp>
      <p:sp>
        <p:nvSpPr>
          <p:cNvPr id="11" name="TextBox 10">
            <a:extLst>
              <a:ext uri="{FF2B5EF4-FFF2-40B4-BE49-F238E27FC236}">
                <a16:creationId xmlns:a16="http://schemas.microsoft.com/office/drawing/2014/main" id="{8E60B81E-1C87-4FDE-807A-E48944E78A7A}"/>
              </a:ext>
            </a:extLst>
          </p:cNvPr>
          <p:cNvSpPr txBox="1"/>
          <p:nvPr/>
        </p:nvSpPr>
        <p:spPr>
          <a:xfrm>
            <a:off x="7295312" y="6115743"/>
            <a:ext cx="1192213" cy="276999"/>
          </a:xfrm>
          <a:prstGeom prst="rect">
            <a:avLst/>
          </a:prstGeom>
          <a:solidFill>
            <a:srgbClr val="00B050"/>
          </a:solidFill>
        </p:spPr>
        <p:txBody>
          <a:bodyPr wrap="square" anchor="ctr">
            <a:noAutofit/>
          </a:bodyPr>
          <a:lstStyle/>
          <a:p>
            <a:pPr algn="ctr"/>
            <a:r>
              <a:rPr lang="en-GB" dirty="0">
                <a:solidFill>
                  <a:schemeClr val="bg1"/>
                </a:solidFill>
              </a:rPr>
              <a:t>STDOUT</a:t>
            </a:r>
          </a:p>
        </p:txBody>
      </p:sp>
      <p:sp>
        <p:nvSpPr>
          <p:cNvPr id="12" name="TextBox 11">
            <a:extLst>
              <a:ext uri="{FF2B5EF4-FFF2-40B4-BE49-F238E27FC236}">
                <a16:creationId xmlns:a16="http://schemas.microsoft.com/office/drawing/2014/main" id="{5ABEE513-3A28-4865-2DEC-96676B98DE60}"/>
              </a:ext>
            </a:extLst>
          </p:cNvPr>
          <p:cNvSpPr txBox="1"/>
          <p:nvPr/>
        </p:nvSpPr>
        <p:spPr>
          <a:xfrm>
            <a:off x="7322820" y="6115743"/>
            <a:ext cx="1192213" cy="276999"/>
          </a:xfrm>
          <a:prstGeom prst="rect">
            <a:avLst/>
          </a:prstGeom>
          <a:solidFill>
            <a:srgbClr val="00B050"/>
          </a:solidFill>
        </p:spPr>
        <p:txBody>
          <a:bodyPr wrap="square" anchor="ctr">
            <a:noAutofit/>
          </a:bodyPr>
          <a:lstStyle/>
          <a:p>
            <a:pPr algn="ctr"/>
            <a:r>
              <a:rPr lang="en-GB" dirty="0">
                <a:solidFill>
                  <a:schemeClr val="bg1"/>
                </a:solidFill>
              </a:rPr>
              <a:t>STDOUT</a:t>
            </a:r>
          </a:p>
        </p:txBody>
      </p:sp>
    </p:spTree>
    <p:extLst>
      <p:ext uri="{BB962C8B-B14F-4D97-AF65-F5344CB8AC3E}">
        <p14:creationId xmlns:p14="http://schemas.microsoft.com/office/powerpoint/2010/main" val="1948730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DBBBDB-0723-44CD-AC23-A1F1E2CE91D7}"/>
              </a:ext>
            </a:extLst>
          </p:cNvPr>
          <p:cNvSpPr>
            <a:spLocks noGrp="1"/>
          </p:cNvSpPr>
          <p:nvPr>
            <p:ph type="body" sz="quarter" idx="10"/>
          </p:nvPr>
        </p:nvSpPr>
        <p:spPr/>
        <p:txBody>
          <a:bodyPr/>
          <a:lstStyle/>
          <a:p>
            <a:r>
              <a:rPr lang="en-GB" sz="3600" cap="none" dirty="0"/>
              <a:t>Concatenation: + Operator</a:t>
            </a:r>
          </a:p>
        </p:txBody>
      </p:sp>
      <p:sp>
        <p:nvSpPr>
          <p:cNvPr id="3" name="Text Placeholder 2">
            <a:extLst>
              <a:ext uri="{FF2B5EF4-FFF2-40B4-BE49-F238E27FC236}">
                <a16:creationId xmlns:a16="http://schemas.microsoft.com/office/drawing/2014/main" id="{38AA657D-9895-4F81-8454-5FA8E38296FC}"/>
              </a:ext>
            </a:extLst>
          </p:cNvPr>
          <p:cNvSpPr>
            <a:spLocks noGrp="1"/>
          </p:cNvSpPr>
          <p:nvPr>
            <p:ph type="body" sz="quarter" idx="15"/>
          </p:nvPr>
        </p:nvSpPr>
        <p:spPr>
          <a:xfrm>
            <a:off x="4756722" y="484352"/>
            <a:ext cx="6801294" cy="4094163"/>
          </a:xfrm>
        </p:spPr>
        <p:txBody>
          <a:bodyPr/>
          <a:lstStyle/>
          <a:p>
            <a:r>
              <a:rPr lang="en-GB" b="1" dirty="0"/>
              <a:t>Rust's Python + operator can be used to concatenate</a:t>
            </a:r>
          </a:p>
          <a:p>
            <a:pPr marL="285750" indent="-285750">
              <a:buFont typeface="Arial" panose="020B0604020202020204" pitchFamily="34" charset="0"/>
              <a:buChar char="•"/>
            </a:pPr>
            <a:r>
              <a:rPr lang="en-GB" dirty="0"/>
              <a:t>but there are limitations and catches involved</a:t>
            </a:r>
          </a:p>
          <a:p>
            <a:pPr marL="285750" indent="-285750">
              <a:buFont typeface="Arial" panose="020B0604020202020204" pitchFamily="34" charset="0"/>
              <a:buChar char="•"/>
            </a:pPr>
            <a:endParaRPr lang="en-GB" dirty="0"/>
          </a:p>
          <a:p>
            <a:r>
              <a:rPr lang="en-GB" b="1" dirty="0"/>
              <a:t>Here's a simple example:</a:t>
            </a:r>
          </a:p>
          <a:p>
            <a:endParaRPr lang="en-GB" b="1" dirty="0"/>
          </a:p>
          <a:p>
            <a:endParaRPr lang="en-GB" b="1" dirty="0"/>
          </a:p>
          <a:p>
            <a:endParaRPr lang="en-GB" b="1" dirty="0"/>
          </a:p>
          <a:p>
            <a:endParaRPr lang="en-GB" b="1" dirty="0"/>
          </a:p>
          <a:p>
            <a:endParaRPr lang="en-GB" b="1" dirty="0"/>
          </a:p>
          <a:p>
            <a:r>
              <a:rPr lang="en-GB" b="1" dirty="0"/>
              <a:t>NB.  Double quotes on the single character to create a &amp;str</a:t>
            </a:r>
          </a:p>
          <a:p>
            <a:endParaRPr lang="en-GB" b="1" dirty="0"/>
          </a:p>
          <a:p>
            <a:r>
              <a:rPr lang="en-GB" b="1" dirty="0"/>
              <a:t>However…</a:t>
            </a:r>
          </a:p>
          <a:p>
            <a:endParaRPr lang="en-GB" b="1" dirty="0"/>
          </a:p>
          <a:p>
            <a:endParaRPr lang="en-GB" b="1" dirty="0"/>
          </a:p>
          <a:p>
            <a:endParaRPr lang="en-GB" b="1" dirty="0"/>
          </a:p>
          <a:p>
            <a:endParaRPr lang="en-GB" b="1" dirty="0"/>
          </a:p>
          <a:p>
            <a:r>
              <a:rPr lang="en-GB" b="1" dirty="0"/>
              <a:t>…Doesn't work; anything being concatenated to a String object must be borrowed, i.e. use </a:t>
            </a:r>
            <a:r>
              <a:rPr lang="en-GB" b="1" dirty="0">
                <a:latin typeface="Consolas" panose="020B0609020204030204" pitchFamily="49" charset="0"/>
              </a:rPr>
              <a:t>&amp;domain</a:t>
            </a:r>
          </a:p>
        </p:txBody>
      </p:sp>
      <p:sp>
        <p:nvSpPr>
          <p:cNvPr id="4" name="TextBox 3">
            <a:extLst>
              <a:ext uri="{FF2B5EF4-FFF2-40B4-BE49-F238E27FC236}">
                <a16:creationId xmlns:a16="http://schemas.microsoft.com/office/drawing/2014/main" id="{0B0C9B14-6579-48F8-9ECB-BAD49B71EF8A}"/>
              </a:ext>
            </a:extLst>
          </p:cNvPr>
          <p:cNvSpPr txBox="1"/>
          <p:nvPr/>
        </p:nvSpPr>
        <p:spPr>
          <a:xfrm>
            <a:off x="4756722" y="1838514"/>
            <a:ext cx="6615491" cy="1050990"/>
          </a:xfrm>
          <a:prstGeom prst="rect">
            <a:avLst/>
          </a:prstGeom>
          <a:solidFill>
            <a:schemeClr val="tx1">
              <a:lumMod val="10000"/>
              <a:lumOff val="90000"/>
            </a:schemeClr>
          </a:solidFill>
        </p:spPr>
        <p:txBody>
          <a:bodyPr vert="horz" wrap="square" lIns="0" tIns="0" rIns="0" bIns="0" rtlCol="0" anchor="t" anchorCtr="0">
            <a:noAutofit/>
          </a:bodyPr>
          <a:lstStyle/>
          <a:p>
            <a:pPr algn="l"/>
            <a:r>
              <a:rPr lang="en-GB" sz="1400" dirty="0" err="1">
                <a:solidFill>
                  <a:srgbClr val="0070C0"/>
                </a:solidFill>
                <a:latin typeface="Consolas" panose="020B0609020204030204" pitchFamily="49" charset="0"/>
              </a:rPr>
              <a:t>fn</a:t>
            </a:r>
            <a:r>
              <a:rPr lang="en-GB" sz="1400" dirty="0">
                <a:latin typeface="Consolas" panose="020B0609020204030204" pitchFamily="49" charset="0"/>
              </a:rPr>
              <a:t> main() {</a:t>
            </a:r>
          </a:p>
          <a:p>
            <a:pPr algn="l"/>
            <a:r>
              <a:rPr lang="en-GB" sz="1400" dirty="0">
                <a:solidFill>
                  <a:srgbClr val="0070C0"/>
                </a:solidFill>
                <a:latin typeface="Consolas" panose="020B0609020204030204" pitchFamily="49" charset="0"/>
              </a:rPr>
              <a:t>    let</a:t>
            </a:r>
            <a:r>
              <a:rPr lang="en-GB" sz="1400" dirty="0">
                <a:latin typeface="Consolas" panose="020B0609020204030204" pitchFamily="49" charset="0"/>
              </a:rPr>
              <a:t> domain = </a:t>
            </a:r>
            <a:r>
              <a:rPr lang="en-GB" sz="1400" dirty="0">
                <a:solidFill>
                  <a:srgbClr val="7030A0"/>
                </a:solidFill>
                <a:latin typeface="Consolas" panose="020B0609020204030204" pitchFamily="49" charset="0"/>
              </a:rPr>
              <a:t>"qa.com"</a:t>
            </a:r>
            <a:r>
              <a:rPr lang="en-GB" sz="1400" dirty="0">
                <a:latin typeface="Consolas" panose="020B0609020204030204" pitchFamily="49" charset="0"/>
              </a:rPr>
              <a:t>;</a:t>
            </a:r>
          </a:p>
          <a:p>
            <a:pPr algn="l"/>
            <a:r>
              <a:rPr lang="en-US" sz="1400" dirty="0">
                <a:solidFill>
                  <a:srgbClr val="0070C0"/>
                </a:solidFill>
                <a:latin typeface="Consolas" panose="020B0609020204030204" pitchFamily="49" charset="0"/>
              </a:rPr>
              <a:t>    let </a:t>
            </a:r>
            <a:r>
              <a:rPr lang="en-US" sz="1400" dirty="0">
                <a:latin typeface="Consolas" panose="020B0609020204030204" pitchFamily="49" charset="0"/>
              </a:rPr>
              <a:t>email = String::from(</a:t>
            </a:r>
            <a:r>
              <a:rPr lang="en-US" sz="1400" dirty="0">
                <a:solidFill>
                  <a:srgbClr val="7030A0"/>
                </a:solidFill>
                <a:latin typeface="Consolas" panose="020B0609020204030204" pitchFamily="49" charset="0"/>
              </a:rPr>
              <a:t>"</a:t>
            </a:r>
            <a:r>
              <a:rPr lang="en-US" sz="1400" dirty="0" err="1">
                <a:solidFill>
                  <a:srgbClr val="7030A0"/>
                </a:solidFill>
                <a:latin typeface="Consolas" panose="020B0609020204030204" pitchFamily="49" charset="0"/>
              </a:rPr>
              <a:t>mark.fishpool</a:t>
            </a:r>
            <a:r>
              <a:rPr lang="en-US" sz="1400" dirty="0">
                <a:solidFill>
                  <a:srgbClr val="7030A0"/>
                </a:solidFill>
                <a:latin typeface="Consolas" panose="020B0609020204030204" pitchFamily="49" charset="0"/>
              </a:rPr>
              <a:t>"</a:t>
            </a:r>
            <a:r>
              <a:rPr lang="en-US" sz="1400" dirty="0">
                <a:latin typeface="Consolas" panose="020B0609020204030204" pitchFamily="49" charset="0"/>
              </a:rPr>
              <a:t>) + </a:t>
            </a:r>
            <a:r>
              <a:rPr lang="en-US" sz="1400" dirty="0">
                <a:solidFill>
                  <a:srgbClr val="7030A0"/>
                </a:solidFill>
                <a:latin typeface="Consolas" panose="020B0609020204030204" pitchFamily="49" charset="0"/>
              </a:rPr>
              <a:t>"@"</a:t>
            </a:r>
            <a:r>
              <a:rPr lang="en-US" sz="1400" dirty="0">
                <a:latin typeface="Consolas" panose="020B0609020204030204" pitchFamily="49" charset="0"/>
              </a:rPr>
              <a:t> + domain;</a:t>
            </a:r>
          </a:p>
          <a:p>
            <a:pPr algn="l"/>
            <a:r>
              <a:rPr lang="en-US" sz="1400" dirty="0">
                <a:solidFill>
                  <a:srgbClr val="0070C0"/>
                </a:solidFill>
                <a:latin typeface="Consolas" panose="020B0609020204030204" pitchFamily="49" charset="0"/>
              </a:rPr>
              <a:t>    </a:t>
            </a:r>
            <a:r>
              <a:rPr lang="en-GB" sz="1400" dirty="0" err="1">
                <a:solidFill>
                  <a:srgbClr val="00B050"/>
                </a:solidFill>
                <a:latin typeface="Consolas" panose="020B0609020204030204" pitchFamily="49" charset="0"/>
              </a:rPr>
              <a:t>println</a:t>
            </a:r>
            <a:r>
              <a:rPr lang="en-GB" sz="1400" dirty="0">
                <a:solidFill>
                  <a:srgbClr val="00B050"/>
                </a:solidFill>
                <a:latin typeface="Consolas" panose="020B0609020204030204" pitchFamily="49" charset="0"/>
              </a:rPr>
              <a:t>!</a:t>
            </a:r>
            <a:r>
              <a:rPr lang="en-GB" sz="1400" dirty="0">
                <a:latin typeface="Consolas" panose="020B0609020204030204" pitchFamily="49" charset="0"/>
              </a:rPr>
              <a:t>(</a:t>
            </a:r>
            <a:r>
              <a:rPr lang="en-GB" sz="1400" dirty="0">
                <a:solidFill>
                  <a:srgbClr val="7030A0"/>
                </a:solidFill>
                <a:latin typeface="Consolas" panose="020B0609020204030204" pitchFamily="49" charset="0"/>
              </a:rPr>
              <a:t>"Email is {}"</a:t>
            </a:r>
            <a:r>
              <a:rPr lang="en-GB" sz="1400" dirty="0">
                <a:latin typeface="Consolas" panose="020B0609020204030204" pitchFamily="49" charset="0"/>
              </a:rPr>
              <a:t>, email);</a:t>
            </a:r>
          </a:p>
          <a:p>
            <a:pPr algn="l"/>
            <a:r>
              <a:rPr lang="en-GB" sz="1400" dirty="0">
                <a:latin typeface="Consolas" panose="020B0609020204030204" pitchFamily="49" charset="0"/>
              </a:rPr>
              <a:t>}</a:t>
            </a:r>
          </a:p>
        </p:txBody>
      </p:sp>
      <p:pic>
        <p:nvPicPr>
          <p:cNvPr id="5" name="Picture 2" descr="logo">
            <a:extLst>
              <a:ext uri="{FF2B5EF4-FFF2-40B4-BE49-F238E27FC236}">
                <a16:creationId xmlns:a16="http://schemas.microsoft.com/office/drawing/2014/main" id="{CDFA4842-ACE1-488E-A836-37A89D77AB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8308" y="1838514"/>
            <a:ext cx="441370" cy="40987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617B060-0DE3-49EC-BDF3-40189BDF5191}"/>
              </a:ext>
            </a:extLst>
          </p:cNvPr>
          <p:cNvSpPr txBox="1"/>
          <p:nvPr/>
        </p:nvSpPr>
        <p:spPr>
          <a:xfrm>
            <a:off x="8605342" y="2889504"/>
            <a:ext cx="2766872" cy="276999"/>
          </a:xfrm>
          <a:prstGeom prst="rect">
            <a:avLst/>
          </a:prstGeom>
          <a:solidFill>
            <a:srgbClr val="000000"/>
          </a:solidFill>
        </p:spPr>
        <p:txBody>
          <a:bodyPr wrap="square">
            <a:spAutoFit/>
          </a:bodyPr>
          <a:lstStyle/>
          <a:p>
            <a:r>
              <a:rPr lang="en-US" sz="1200" b="1" dirty="0">
                <a:solidFill>
                  <a:schemeClr val="bg1"/>
                </a:solidFill>
                <a:latin typeface="Consolas" panose="020B0609020204030204" pitchFamily="49" charset="0"/>
              </a:rPr>
              <a:t>Email is mark.fishpool@qa.com</a:t>
            </a:r>
            <a:endParaRPr lang="en-GB" sz="1200" b="1" dirty="0">
              <a:solidFill>
                <a:schemeClr val="bg1"/>
              </a:solidFill>
              <a:latin typeface="Consolas" panose="020B0609020204030204" pitchFamily="49" charset="0"/>
            </a:endParaRPr>
          </a:p>
        </p:txBody>
      </p:sp>
      <p:sp>
        <p:nvSpPr>
          <p:cNvPr id="7" name="TextBox 6">
            <a:extLst>
              <a:ext uri="{FF2B5EF4-FFF2-40B4-BE49-F238E27FC236}">
                <a16:creationId xmlns:a16="http://schemas.microsoft.com/office/drawing/2014/main" id="{61DCAF96-75F2-4F1E-B89B-E331F72ED5E3}"/>
              </a:ext>
            </a:extLst>
          </p:cNvPr>
          <p:cNvSpPr txBox="1"/>
          <p:nvPr/>
        </p:nvSpPr>
        <p:spPr>
          <a:xfrm>
            <a:off x="7358113" y="2892552"/>
            <a:ext cx="1192213" cy="276999"/>
          </a:xfrm>
          <a:prstGeom prst="rect">
            <a:avLst/>
          </a:prstGeom>
          <a:solidFill>
            <a:srgbClr val="00B050"/>
          </a:solidFill>
        </p:spPr>
        <p:txBody>
          <a:bodyPr wrap="square" anchor="ctr">
            <a:noAutofit/>
          </a:bodyPr>
          <a:lstStyle/>
          <a:p>
            <a:pPr algn="ctr"/>
            <a:r>
              <a:rPr lang="en-GB" dirty="0">
                <a:solidFill>
                  <a:schemeClr val="bg1"/>
                </a:solidFill>
              </a:rPr>
              <a:t>STDOUT</a:t>
            </a:r>
          </a:p>
        </p:txBody>
      </p:sp>
      <p:sp>
        <p:nvSpPr>
          <p:cNvPr id="8" name="TextBox 7">
            <a:extLst>
              <a:ext uri="{FF2B5EF4-FFF2-40B4-BE49-F238E27FC236}">
                <a16:creationId xmlns:a16="http://schemas.microsoft.com/office/drawing/2014/main" id="{0B4D3DD1-0C37-41CA-A4C0-3D3C34C6FF86}"/>
              </a:ext>
            </a:extLst>
          </p:cNvPr>
          <p:cNvSpPr txBox="1"/>
          <p:nvPr/>
        </p:nvSpPr>
        <p:spPr>
          <a:xfrm>
            <a:off x="4756723" y="4536475"/>
            <a:ext cx="6615491" cy="1050990"/>
          </a:xfrm>
          <a:prstGeom prst="rect">
            <a:avLst/>
          </a:prstGeom>
          <a:solidFill>
            <a:schemeClr val="tx1">
              <a:lumMod val="10000"/>
              <a:lumOff val="90000"/>
            </a:schemeClr>
          </a:solidFill>
        </p:spPr>
        <p:txBody>
          <a:bodyPr vert="horz" wrap="square" lIns="0" tIns="0" rIns="0" bIns="0" rtlCol="0" anchor="t" anchorCtr="0">
            <a:noAutofit/>
          </a:bodyPr>
          <a:lstStyle/>
          <a:p>
            <a:pPr algn="l"/>
            <a:r>
              <a:rPr lang="en-GB" sz="1400" dirty="0" err="1">
                <a:solidFill>
                  <a:srgbClr val="0070C0"/>
                </a:solidFill>
                <a:latin typeface="Consolas" panose="020B0609020204030204" pitchFamily="49" charset="0"/>
              </a:rPr>
              <a:t>fn</a:t>
            </a:r>
            <a:r>
              <a:rPr lang="en-GB" sz="1400" dirty="0">
                <a:latin typeface="Consolas" panose="020B0609020204030204" pitchFamily="49" charset="0"/>
              </a:rPr>
              <a:t> main() {</a:t>
            </a:r>
          </a:p>
          <a:p>
            <a:pPr algn="l"/>
            <a:r>
              <a:rPr lang="en-GB" sz="1400" dirty="0">
                <a:solidFill>
                  <a:srgbClr val="0070C0"/>
                </a:solidFill>
                <a:latin typeface="Consolas" panose="020B0609020204030204" pitchFamily="49" charset="0"/>
              </a:rPr>
              <a:t>    let</a:t>
            </a:r>
            <a:r>
              <a:rPr lang="en-GB" sz="1400" dirty="0">
                <a:latin typeface="Consolas" panose="020B0609020204030204" pitchFamily="49" charset="0"/>
              </a:rPr>
              <a:t> domain</a:t>
            </a:r>
            <a:r>
              <a:rPr lang="en-US" sz="1400" dirty="0">
                <a:latin typeface="Consolas" panose="020B0609020204030204" pitchFamily="49" charset="0"/>
              </a:rPr>
              <a:t>: String = String::from(</a:t>
            </a:r>
            <a:r>
              <a:rPr lang="en-US" sz="1400" dirty="0">
                <a:solidFill>
                  <a:srgbClr val="7030A0"/>
                </a:solidFill>
                <a:latin typeface="Consolas" panose="020B0609020204030204" pitchFamily="49" charset="0"/>
              </a:rPr>
              <a:t>"qa.com"</a:t>
            </a:r>
            <a:r>
              <a:rPr lang="en-US" sz="1400" dirty="0">
                <a:latin typeface="Consolas" panose="020B0609020204030204" pitchFamily="49" charset="0"/>
              </a:rPr>
              <a:t>);</a:t>
            </a:r>
            <a:endParaRPr lang="en-GB" sz="1400" dirty="0">
              <a:latin typeface="Consolas" panose="020B0609020204030204" pitchFamily="49" charset="0"/>
            </a:endParaRPr>
          </a:p>
          <a:p>
            <a:pPr algn="l"/>
            <a:r>
              <a:rPr lang="en-US" sz="1400" dirty="0">
                <a:solidFill>
                  <a:srgbClr val="0070C0"/>
                </a:solidFill>
                <a:latin typeface="Consolas" panose="020B0609020204030204" pitchFamily="49" charset="0"/>
              </a:rPr>
              <a:t>    let </a:t>
            </a:r>
            <a:r>
              <a:rPr lang="en-US" sz="1400" dirty="0">
                <a:latin typeface="Consolas" panose="020B0609020204030204" pitchFamily="49" charset="0"/>
              </a:rPr>
              <a:t>email = String::from(</a:t>
            </a:r>
            <a:r>
              <a:rPr lang="en-US" sz="1400" dirty="0">
                <a:solidFill>
                  <a:srgbClr val="7030A0"/>
                </a:solidFill>
                <a:latin typeface="Consolas" panose="020B0609020204030204" pitchFamily="49" charset="0"/>
              </a:rPr>
              <a:t>"</a:t>
            </a:r>
            <a:r>
              <a:rPr lang="en-US" sz="1400" dirty="0" err="1">
                <a:solidFill>
                  <a:srgbClr val="7030A0"/>
                </a:solidFill>
                <a:latin typeface="Consolas" panose="020B0609020204030204" pitchFamily="49" charset="0"/>
              </a:rPr>
              <a:t>mark.fishpool</a:t>
            </a:r>
            <a:r>
              <a:rPr lang="en-US" sz="1400" dirty="0">
                <a:solidFill>
                  <a:srgbClr val="7030A0"/>
                </a:solidFill>
                <a:latin typeface="Consolas" panose="020B0609020204030204" pitchFamily="49" charset="0"/>
              </a:rPr>
              <a:t>"</a:t>
            </a:r>
            <a:r>
              <a:rPr lang="en-US" sz="1400" dirty="0">
                <a:latin typeface="Consolas" panose="020B0609020204030204" pitchFamily="49" charset="0"/>
              </a:rPr>
              <a:t>) + </a:t>
            </a:r>
            <a:r>
              <a:rPr lang="en-US" sz="1400" dirty="0">
                <a:solidFill>
                  <a:srgbClr val="7030A0"/>
                </a:solidFill>
                <a:latin typeface="Consolas" panose="020B0609020204030204" pitchFamily="49" charset="0"/>
              </a:rPr>
              <a:t>"@"</a:t>
            </a:r>
            <a:r>
              <a:rPr lang="en-US" sz="1400" dirty="0">
                <a:latin typeface="Consolas" panose="020B0609020204030204" pitchFamily="49" charset="0"/>
              </a:rPr>
              <a:t> + domain;</a:t>
            </a:r>
          </a:p>
          <a:p>
            <a:pPr algn="l"/>
            <a:r>
              <a:rPr lang="en-US" sz="1400" dirty="0">
                <a:solidFill>
                  <a:srgbClr val="0070C0"/>
                </a:solidFill>
                <a:latin typeface="Consolas" panose="020B0609020204030204" pitchFamily="49" charset="0"/>
              </a:rPr>
              <a:t>    </a:t>
            </a:r>
            <a:r>
              <a:rPr lang="en-GB" sz="1400" dirty="0" err="1">
                <a:solidFill>
                  <a:srgbClr val="00B050"/>
                </a:solidFill>
                <a:latin typeface="Consolas" panose="020B0609020204030204" pitchFamily="49" charset="0"/>
              </a:rPr>
              <a:t>println</a:t>
            </a:r>
            <a:r>
              <a:rPr lang="en-GB" sz="1400" dirty="0">
                <a:solidFill>
                  <a:srgbClr val="00B050"/>
                </a:solidFill>
                <a:latin typeface="Consolas" panose="020B0609020204030204" pitchFamily="49" charset="0"/>
              </a:rPr>
              <a:t>!</a:t>
            </a:r>
            <a:r>
              <a:rPr lang="en-GB" sz="1400" dirty="0">
                <a:latin typeface="Consolas" panose="020B0609020204030204" pitchFamily="49" charset="0"/>
              </a:rPr>
              <a:t>(</a:t>
            </a:r>
            <a:r>
              <a:rPr lang="en-GB" sz="1400" dirty="0">
                <a:solidFill>
                  <a:srgbClr val="7030A0"/>
                </a:solidFill>
                <a:latin typeface="Consolas" panose="020B0609020204030204" pitchFamily="49" charset="0"/>
              </a:rPr>
              <a:t>"Email is {}"</a:t>
            </a:r>
            <a:r>
              <a:rPr lang="en-GB" sz="1400" dirty="0">
                <a:latin typeface="Consolas" panose="020B0609020204030204" pitchFamily="49" charset="0"/>
              </a:rPr>
              <a:t>, email);</a:t>
            </a:r>
          </a:p>
          <a:p>
            <a:pPr algn="l"/>
            <a:r>
              <a:rPr lang="en-GB" sz="1400" dirty="0">
                <a:latin typeface="Consolas" panose="020B0609020204030204" pitchFamily="49" charset="0"/>
              </a:rPr>
              <a:t>}</a:t>
            </a:r>
          </a:p>
        </p:txBody>
      </p:sp>
      <p:pic>
        <p:nvPicPr>
          <p:cNvPr id="9" name="Picture 2" descr="logo">
            <a:extLst>
              <a:ext uri="{FF2B5EF4-FFF2-40B4-BE49-F238E27FC236}">
                <a16:creationId xmlns:a16="http://schemas.microsoft.com/office/drawing/2014/main" id="{7A36B8E5-995E-4FBA-957E-B5E3C49A82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8309" y="4536475"/>
            <a:ext cx="441370" cy="409878"/>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Badge Cross with solid fill">
            <a:extLst>
              <a:ext uri="{FF2B5EF4-FFF2-40B4-BE49-F238E27FC236}">
                <a16:creationId xmlns:a16="http://schemas.microsoft.com/office/drawing/2014/main" id="{520FDFBF-918B-4FA8-9B95-9A3F70C9E4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32270" y="4883659"/>
            <a:ext cx="398661" cy="398661"/>
          </a:xfrm>
          <a:prstGeom prst="rect">
            <a:avLst/>
          </a:prstGeom>
        </p:spPr>
      </p:pic>
    </p:spTree>
    <p:extLst>
      <p:ext uri="{BB962C8B-B14F-4D97-AF65-F5344CB8AC3E}">
        <p14:creationId xmlns:p14="http://schemas.microsoft.com/office/powerpoint/2010/main" val="8544188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DBBBDB-0723-44CD-AC23-A1F1E2CE91D7}"/>
              </a:ext>
            </a:extLst>
          </p:cNvPr>
          <p:cNvSpPr>
            <a:spLocks noGrp="1"/>
          </p:cNvSpPr>
          <p:nvPr>
            <p:ph type="body" sz="quarter" idx="10"/>
          </p:nvPr>
        </p:nvSpPr>
        <p:spPr/>
        <p:txBody>
          <a:bodyPr/>
          <a:lstStyle/>
          <a:p>
            <a:r>
              <a:rPr lang="en-GB" sz="3600" cap="none" dirty="0"/>
              <a:t>Concatenation: !Format Macro</a:t>
            </a:r>
          </a:p>
        </p:txBody>
      </p:sp>
      <p:sp>
        <p:nvSpPr>
          <p:cNvPr id="3" name="Text Placeholder 2">
            <a:extLst>
              <a:ext uri="{FF2B5EF4-FFF2-40B4-BE49-F238E27FC236}">
                <a16:creationId xmlns:a16="http://schemas.microsoft.com/office/drawing/2014/main" id="{38AA657D-9895-4F81-8454-5FA8E38296FC}"/>
              </a:ext>
            </a:extLst>
          </p:cNvPr>
          <p:cNvSpPr>
            <a:spLocks noGrp="1"/>
          </p:cNvSpPr>
          <p:nvPr>
            <p:ph type="body" sz="quarter" idx="15"/>
          </p:nvPr>
        </p:nvSpPr>
        <p:spPr>
          <a:xfrm>
            <a:off x="4756722" y="325856"/>
            <a:ext cx="6770078" cy="4094163"/>
          </a:xfrm>
        </p:spPr>
        <p:txBody>
          <a:bodyPr/>
          <a:lstStyle/>
          <a:p>
            <a:r>
              <a:rPr lang="en-GB" b="1" dirty="0"/>
              <a:t>Rust's </a:t>
            </a:r>
            <a:r>
              <a:rPr lang="en-GB" b="1" dirty="0">
                <a:latin typeface="Consolas" panose="020B0609020204030204" pitchFamily="49" charset="0"/>
              </a:rPr>
              <a:t>format!</a:t>
            </a:r>
            <a:r>
              <a:rPr lang="en-GB" b="1" dirty="0"/>
              <a:t> macro is also very useful for performing concatenation</a:t>
            </a:r>
          </a:p>
          <a:p>
            <a:pPr marL="285750" indent="-285750">
              <a:buFont typeface="Arial" panose="020B0604020202020204" pitchFamily="34" charset="0"/>
              <a:buChar char="•"/>
            </a:pPr>
            <a:r>
              <a:rPr lang="en-GB" dirty="0"/>
              <a:t>as well as </a:t>
            </a:r>
            <a:r>
              <a:rPr lang="en-GB" b="1" dirty="0"/>
              <a:t>interpolation</a:t>
            </a:r>
          </a:p>
          <a:p>
            <a:pPr marL="285750" indent="-285750">
              <a:buFont typeface="Arial" panose="020B0604020202020204" pitchFamily="34" charset="0"/>
              <a:buChar char="•"/>
            </a:pPr>
            <a:endParaRPr lang="en-GB" b="1" dirty="0"/>
          </a:p>
          <a:p>
            <a:r>
              <a:rPr lang="en-GB" b="1" dirty="0"/>
              <a:t>Here's an example of format! being used to build a facetted string:</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a:t>NB.  This technique would also work if the 3 string slices had been Strings</a:t>
            </a:r>
          </a:p>
          <a:p>
            <a:endParaRPr lang="en-GB" b="1" dirty="0"/>
          </a:p>
          <a:p>
            <a:endParaRPr lang="en-GB" b="1" dirty="0"/>
          </a:p>
          <a:p>
            <a:endParaRPr lang="en-GB" b="1" dirty="0"/>
          </a:p>
        </p:txBody>
      </p:sp>
      <p:sp>
        <p:nvSpPr>
          <p:cNvPr id="4" name="TextBox 3">
            <a:extLst>
              <a:ext uri="{FF2B5EF4-FFF2-40B4-BE49-F238E27FC236}">
                <a16:creationId xmlns:a16="http://schemas.microsoft.com/office/drawing/2014/main" id="{C4B98BE3-94B1-40F0-8DFC-A320BAD3FAC2}"/>
              </a:ext>
            </a:extLst>
          </p:cNvPr>
          <p:cNvSpPr txBox="1"/>
          <p:nvPr/>
        </p:nvSpPr>
        <p:spPr>
          <a:xfrm>
            <a:off x="4756723" y="2384614"/>
            <a:ext cx="6615491" cy="1590486"/>
          </a:xfrm>
          <a:prstGeom prst="rect">
            <a:avLst/>
          </a:prstGeom>
          <a:solidFill>
            <a:schemeClr val="tx1">
              <a:lumMod val="10000"/>
              <a:lumOff val="90000"/>
            </a:schemeClr>
          </a:solidFill>
        </p:spPr>
        <p:txBody>
          <a:bodyPr vert="horz" wrap="square" lIns="0" tIns="0" rIns="0" bIns="0" rtlCol="0" anchor="t" anchorCtr="0">
            <a:noAutofit/>
          </a:bodyPr>
          <a:lstStyle/>
          <a:p>
            <a:pPr algn="l"/>
            <a:r>
              <a:rPr lang="en-GB" sz="1400" dirty="0" err="1">
                <a:solidFill>
                  <a:srgbClr val="0070C0"/>
                </a:solidFill>
                <a:latin typeface="Consolas" panose="020B0609020204030204" pitchFamily="49" charset="0"/>
              </a:rPr>
              <a:t>fn</a:t>
            </a:r>
            <a:r>
              <a:rPr lang="en-GB" sz="1400" dirty="0">
                <a:latin typeface="Consolas" panose="020B0609020204030204" pitchFamily="49" charset="0"/>
              </a:rPr>
              <a:t> main() {</a:t>
            </a:r>
          </a:p>
          <a:p>
            <a:pPr algn="l"/>
            <a:r>
              <a:rPr lang="en-GB" sz="1400" dirty="0">
                <a:latin typeface="Consolas" panose="020B0609020204030204" pitchFamily="49" charset="0"/>
              </a:rPr>
              <a:t>    </a:t>
            </a:r>
            <a:r>
              <a:rPr lang="en-GB" sz="1400" dirty="0">
                <a:solidFill>
                  <a:srgbClr val="0070C0"/>
                </a:solidFill>
                <a:latin typeface="Consolas" panose="020B0609020204030204" pitchFamily="49" charset="0"/>
              </a:rPr>
              <a:t>let</a:t>
            </a:r>
            <a:r>
              <a:rPr lang="en-GB" sz="1400" dirty="0">
                <a:latin typeface="Consolas" panose="020B0609020204030204" pitchFamily="49" charset="0"/>
              </a:rPr>
              <a:t> </a:t>
            </a:r>
            <a:r>
              <a:rPr lang="en-GB" sz="1400" dirty="0" err="1">
                <a:latin typeface="Consolas" panose="020B0609020204030204" pitchFamily="49" charset="0"/>
              </a:rPr>
              <a:t>first_name</a:t>
            </a:r>
            <a:r>
              <a:rPr lang="en-GB" sz="1400" dirty="0">
                <a:latin typeface="Consolas" panose="020B0609020204030204" pitchFamily="49" charset="0"/>
              </a:rPr>
              <a:t> = </a:t>
            </a:r>
            <a:r>
              <a:rPr lang="en-GB" sz="1400" dirty="0">
                <a:solidFill>
                  <a:srgbClr val="7030A0"/>
                </a:solidFill>
                <a:latin typeface="Consolas" panose="020B0609020204030204" pitchFamily="49" charset="0"/>
              </a:rPr>
              <a:t>"mark"</a:t>
            </a:r>
            <a:r>
              <a:rPr lang="en-GB" sz="1400" dirty="0">
                <a:latin typeface="Consolas" panose="020B0609020204030204" pitchFamily="49" charset="0"/>
              </a:rPr>
              <a:t>;</a:t>
            </a:r>
          </a:p>
          <a:p>
            <a:pPr algn="l"/>
            <a:r>
              <a:rPr lang="en-GB" sz="1400" dirty="0">
                <a:latin typeface="Consolas" panose="020B0609020204030204" pitchFamily="49" charset="0"/>
              </a:rPr>
              <a:t>    </a:t>
            </a:r>
            <a:r>
              <a:rPr lang="en-GB" sz="1400" dirty="0">
                <a:solidFill>
                  <a:srgbClr val="0070C0"/>
                </a:solidFill>
                <a:latin typeface="Consolas" panose="020B0609020204030204" pitchFamily="49" charset="0"/>
              </a:rPr>
              <a:t>let</a:t>
            </a:r>
            <a:r>
              <a:rPr lang="en-GB" sz="1400" dirty="0">
                <a:latin typeface="Consolas" panose="020B0609020204030204" pitchFamily="49" charset="0"/>
              </a:rPr>
              <a:t> </a:t>
            </a:r>
            <a:r>
              <a:rPr lang="en-GB" sz="1400" dirty="0" err="1">
                <a:latin typeface="Consolas" panose="020B0609020204030204" pitchFamily="49" charset="0"/>
              </a:rPr>
              <a:t>last_name</a:t>
            </a:r>
            <a:r>
              <a:rPr lang="en-GB" sz="1400" dirty="0">
                <a:latin typeface="Consolas" panose="020B0609020204030204" pitchFamily="49" charset="0"/>
              </a:rPr>
              <a:t> = </a:t>
            </a:r>
            <a:r>
              <a:rPr lang="en-GB" sz="1400" dirty="0">
                <a:solidFill>
                  <a:srgbClr val="7030A0"/>
                </a:solidFill>
                <a:latin typeface="Consolas" panose="020B0609020204030204" pitchFamily="49" charset="0"/>
              </a:rPr>
              <a:t>"</a:t>
            </a:r>
            <a:r>
              <a:rPr lang="en-GB" sz="1400" dirty="0" err="1">
                <a:solidFill>
                  <a:srgbClr val="7030A0"/>
                </a:solidFill>
                <a:latin typeface="Consolas" panose="020B0609020204030204" pitchFamily="49" charset="0"/>
              </a:rPr>
              <a:t>fishpool</a:t>
            </a:r>
            <a:r>
              <a:rPr lang="en-GB" sz="1400" dirty="0">
                <a:solidFill>
                  <a:srgbClr val="7030A0"/>
                </a:solidFill>
                <a:latin typeface="Consolas" panose="020B0609020204030204" pitchFamily="49" charset="0"/>
              </a:rPr>
              <a:t>"</a:t>
            </a:r>
            <a:r>
              <a:rPr lang="en-GB" sz="1400" dirty="0">
                <a:latin typeface="Consolas" panose="020B0609020204030204" pitchFamily="49" charset="0"/>
              </a:rPr>
              <a:t>;</a:t>
            </a:r>
          </a:p>
          <a:p>
            <a:pPr algn="l"/>
            <a:r>
              <a:rPr lang="en-GB" sz="1400" dirty="0">
                <a:latin typeface="Consolas" panose="020B0609020204030204" pitchFamily="49" charset="0"/>
              </a:rPr>
              <a:t>    </a:t>
            </a:r>
            <a:r>
              <a:rPr lang="en-GB" sz="1400" dirty="0">
                <a:solidFill>
                  <a:srgbClr val="0070C0"/>
                </a:solidFill>
                <a:latin typeface="Consolas" panose="020B0609020204030204" pitchFamily="49" charset="0"/>
              </a:rPr>
              <a:t>let</a:t>
            </a:r>
            <a:r>
              <a:rPr lang="en-GB" sz="1400" dirty="0">
                <a:latin typeface="Consolas" panose="020B0609020204030204" pitchFamily="49" charset="0"/>
              </a:rPr>
              <a:t> domain = </a:t>
            </a:r>
            <a:r>
              <a:rPr lang="en-GB" sz="1400" dirty="0">
                <a:solidFill>
                  <a:srgbClr val="7030A0"/>
                </a:solidFill>
                <a:latin typeface="Consolas" panose="020B0609020204030204" pitchFamily="49" charset="0"/>
              </a:rPr>
              <a:t>"qa.com"</a:t>
            </a:r>
            <a:r>
              <a:rPr lang="en-GB" sz="1400" dirty="0">
                <a:latin typeface="Consolas" panose="020B0609020204030204" pitchFamily="49" charset="0"/>
              </a:rPr>
              <a:t>;</a:t>
            </a:r>
          </a:p>
          <a:p>
            <a:pPr algn="l"/>
            <a:r>
              <a:rPr lang="en-GB" sz="1400" dirty="0">
                <a:latin typeface="Consolas" panose="020B0609020204030204" pitchFamily="49" charset="0"/>
              </a:rPr>
              <a:t>    </a:t>
            </a:r>
            <a:r>
              <a:rPr lang="en-GB" sz="1400" dirty="0">
                <a:solidFill>
                  <a:srgbClr val="0070C0"/>
                </a:solidFill>
                <a:latin typeface="Consolas" panose="020B0609020204030204" pitchFamily="49" charset="0"/>
              </a:rPr>
              <a:t>let</a:t>
            </a:r>
            <a:r>
              <a:rPr lang="en-GB" sz="1400" dirty="0">
                <a:latin typeface="Consolas" panose="020B0609020204030204" pitchFamily="49" charset="0"/>
              </a:rPr>
              <a:t> email = </a:t>
            </a:r>
            <a:r>
              <a:rPr lang="en-GB" sz="1400" dirty="0">
                <a:solidFill>
                  <a:srgbClr val="00B050"/>
                </a:solidFill>
                <a:latin typeface="Consolas" panose="020B0609020204030204" pitchFamily="49" charset="0"/>
              </a:rPr>
              <a:t>format!</a:t>
            </a:r>
            <a:r>
              <a:rPr lang="en-GB" sz="1400" dirty="0">
                <a:latin typeface="Consolas" panose="020B0609020204030204" pitchFamily="49" charset="0"/>
              </a:rPr>
              <a:t>(</a:t>
            </a:r>
            <a:r>
              <a:rPr lang="en-GB" sz="1400" dirty="0">
                <a:solidFill>
                  <a:srgbClr val="7030A0"/>
                </a:solidFill>
                <a:latin typeface="Consolas" panose="020B0609020204030204" pitchFamily="49" charset="0"/>
              </a:rPr>
              <a:t>"</a:t>
            </a:r>
            <a:r>
              <a:rPr lang="en-GB" sz="1400" dirty="0">
                <a:solidFill>
                  <a:srgbClr val="7030A0"/>
                </a:solidFill>
                <a:latin typeface="Consolas" panose="020B0609020204030204" pitchFamily="49" charset="0"/>
                <a:hlinkClick r:id="rId3">
                  <a:extLst>
                    <a:ext uri="{A12FA001-AC4F-418D-AE19-62706E023703}">
                      <ahyp:hlinkClr xmlns:ahyp="http://schemas.microsoft.com/office/drawing/2018/hyperlinkcolor" val="tx"/>
                    </a:ext>
                  </a:extLst>
                </a:hlinkClick>
              </a:rPr>
              <a:t>{}.{}@{}</a:t>
            </a:r>
            <a:r>
              <a:rPr lang="en-GB" sz="1400" dirty="0">
                <a:solidFill>
                  <a:srgbClr val="7030A0"/>
                </a:solidFill>
                <a:latin typeface="Consolas" panose="020B0609020204030204" pitchFamily="49" charset="0"/>
              </a:rPr>
              <a:t>"</a:t>
            </a:r>
            <a:r>
              <a:rPr lang="en-GB" sz="1400" dirty="0">
                <a:latin typeface="Consolas" panose="020B0609020204030204" pitchFamily="49" charset="0"/>
              </a:rPr>
              <a:t>, </a:t>
            </a:r>
            <a:r>
              <a:rPr lang="en-GB" sz="1400" dirty="0" err="1">
                <a:latin typeface="Consolas" panose="020B0609020204030204" pitchFamily="49" charset="0"/>
              </a:rPr>
              <a:t>first_name</a:t>
            </a:r>
            <a:r>
              <a:rPr lang="en-GB" sz="1400" dirty="0">
                <a:latin typeface="Consolas" panose="020B0609020204030204" pitchFamily="49" charset="0"/>
              </a:rPr>
              <a:t>, </a:t>
            </a:r>
            <a:r>
              <a:rPr lang="en-GB" sz="1400" dirty="0" err="1">
                <a:latin typeface="Consolas" panose="020B0609020204030204" pitchFamily="49" charset="0"/>
              </a:rPr>
              <a:t>last_name</a:t>
            </a:r>
            <a:r>
              <a:rPr lang="en-GB" sz="1400" dirty="0">
                <a:latin typeface="Consolas" panose="020B0609020204030204" pitchFamily="49" charset="0"/>
              </a:rPr>
              <a:t>, domain);</a:t>
            </a:r>
          </a:p>
          <a:p>
            <a:pPr algn="l"/>
            <a:r>
              <a:rPr lang="en-GB" sz="1400" dirty="0">
                <a:latin typeface="Consolas" panose="020B0609020204030204" pitchFamily="49" charset="0"/>
              </a:rPr>
              <a:t>    </a:t>
            </a:r>
            <a:r>
              <a:rPr lang="en-GB" sz="1400" dirty="0" err="1">
                <a:solidFill>
                  <a:srgbClr val="00B050"/>
                </a:solidFill>
                <a:latin typeface="Consolas" panose="020B0609020204030204" pitchFamily="49" charset="0"/>
              </a:rPr>
              <a:t>println</a:t>
            </a:r>
            <a:r>
              <a:rPr lang="en-GB" sz="1400" dirty="0">
                <a:solidFill>
                  <a:srgbClr val="00B050"/>
                </a:solidFill>
                <a:latin typeface="Consolas" panose="020B0609020204030204" pitchFamily="49" charset="0"/>
              </a:rPr>
              <a:t>!</a:t>
            </a:r>
            <a:r>
              <a:rPr lang="en-GB" sz="1400" dirty="0">
                <a:latin typeface="Consolas" panose="020B0609020204030204" pitchFamily="49" charset="0"/>
              </a:rPr>
              <a:t>(</a:t>
            </a:r>
            <a:r>
              <a:rPr lang="en-GB" sz="1400" dirty="0">
                <a:solidFill>
                  <a:srgbClr val="7030A0"/>
                </a:solidFill>
                <a:latin typeface="Consolas" panose="020B0609020204030204" pitchFamily="49" charset="0"/>
              </a:rPr>
              <a:t>"Email is {}"</a:t>
            </a:r>
            <a:r>
              <a:rPr lang="en-GB" sz="1400" dirty="0">
                <a:latin typeface="Consolas" panose="020B0609020204030204" pitchFamily="49" charset="0"/>
              </a:rPr>
              <a:t>, email);</a:t>
            </a:r>
          </a:p>
          <a:p>
            <a:pPr algn="l"/>
            <a:r>
              <a:rPr lang="en-GB" sz="1400" dirty="0">
                <a:latin typeface="Consolas" panose="020B0609020204030204" pitchFamily="49" charset="0"/>
              </a:rPr>
              <a:t>}</a:t>
            </a:r>
          </a:p>
        </p:txBody>
      </p:sp>
      <p:pic>
        <p:nvPicPr>
          <p:cNvPr id="5" name="Picture 2" descr="logo">
            <a:extLst>
              <a:ext uri="{FF2B5EF4-FFF2-40B4-BE49-F238E27FC236}">
                <a16:creationId xmlns:a16="http://schemas.microsoft.com/office/drawing/2014/main" id="{3B796B66-F927-4ED4-A4AB-16366FA9AA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88309" y="2384614"/>
            <a:ext cx="441370" cy="40987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0ECB33E-ED2A-4AA4-91F3-D93110A34B65}"/>
              </a:ext>
            </a:extLst>
          </p:cNvPr>
          <p:cNvSpPr txBox="1"/>
          <p:nvPr/>
        </p:nvSpPr>
        <p:spPr>
          <a:xfrm>
            <a:off x="8605343" y="3975100"/>
            <a:ext cx="2766872" cy="276999"/>
          </a:xfrm>
          <a:prstGeom prst="rect">
            <a:avLst/>
          </a:prstGeom>
          <a:solidFill>
            <a:srgbClr val="000000"/>
          </a:solidFill>
        </p:spPr>
        <p:txBody>
          <a:bodyPr wrap="square">
            <a:spAutoFit/>
          </a:bodyPr>
          <a:lstStyle/>
          <a:p>
            <a:r>
              <a:rPr lang="en-US" sz="1200" b="1" dirty="0">
                <a:solidFill>
                  <a:schemeClr val="bg1"/>
                </a:solidFill>
                <a:latin typeface="Consolas" panose="020B0609020204030204" pitchFamily="49" charset="0"/>
              </a:rPr>
              <a:t>Email is Mark.Fishpool@qa.com</a:t>
            </a:r>
            <a:endParaRPr lang="en-GB" sz="1200" b="1" dirty="0">
              <a:solidFill>
                <a:schemeClr val="bg1"/>
              </a:solidFill>
              <a:latin typeface="Consolas" panose="020B0609020204030204" pitchFamily="49" charset="0"/>
            </a:endParaRPr>
          </a:p>
        </p:txBody>
      </p:sp>
      <p:sp>
        <p:nvSpPr>
          <p:cNvPr id="7" name="TextBox 6">
            <a:extLst>
              <a:ext uri="{FF2B5EF4-FFF2-40B4-BE49-F238E27FC236}">
                <a16:creationId xmlns:a16="http://schemas.microsoft.com/office/drawing/2014/main" id="{F4C36A95-41A4-4ED8-9BA2-A2A96B5B637D}"/>
              </a:ext>
            </a:extLst>
          </p:cNvPr>
          <p:cNvSpPr txBox="1"/>
          <p:nvPr/>
        </p:nvSpPr>
        <p:spPr>
          <a:xfrm>
            <a:off x="7413130" y="3975100"/>
            <a:ext cx="1192213" cy="276999"/>
          </a:xfrm>
          <a:prstGeom prst="rect">
            <a:avLst/>
          </a:prstGeom>
          <a:solidFill>
            <a:srgbClr val="00B050"/>
          </a:solidFill>
        </p:spPr>
        <p:txBody>
          <a:bodyPr wrap="square" anchor="ctr">
            <a:noAutofit/>
          </a:bodyPr>
          <a:lstStyle/>
          <a:p>
            <a:pPr algn="ctr"/>
            <a:r>
              <a:rPr lang="en-GB" dirty="0">
                <a:solidFill>
                  <a:schemeClr val="bg1"/>
                </a:solidFill>
              </a:rPr>
              <a:t>STDOUT</a:t>
            </a:r>
          </a:p>
        </p:txBody>
      </p:sp>
    </p:spTree>
    <p:extLst>
      <p:ext uri="{BB962C8B-B14F-4D97-AF65-F5344CB8AC3E}">
        <p14:creationId xmlns:p14="http://schemas.microsoft.com/office/powerpoint/2010/main" val="2186127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EE2CE2-A183-4EDD-855A-06C9DB5CC014}"/>
              </a:ext>
            </a:extLst>
          </p:cNvPr>
          <p:cNvSpPr>
            <a:spLocks noGrp="1"/>
          </p:cNvSpPr>
          <p:nvPr>
            <p:ph type="body" sz="quarter" idx="10"/>
          </p:nvPr>
        </p:nvSpPr>
        <p:spPr/>
        <p:txBody>
          <a:bodyPr/>
          <a:lstStyle/>
          <a:p>
            <a:r>
              <a:rPr lang="en-GB" sz="3600" cap="none" dirty="0"/>
              <a:t>Concatenation: Use of </a:t>
            </a:r>
            <a:r>
              <a:rPr lang="en-GB" sz="3600" cap="none" dirty="0" err="1"/>
              <a:t>concat</a:t>
            </a:r>
            <a:r>
              <a:rPr lang="en-GB" sz="3600" cap="none" dirty="0"/>
              <a:t>()</a:t>
            </a:r>
          </a:p>
        </p:txBody>
      </p:sp>
      <p:sp>
        <p:nvSpPr>
          <p:cNvPr id="3" name="Text Placeholder 2">
            <a:extLst>
              <a:ext uri="{FF2B5EF4-FFF2-40B4-BE49-F238E27FC236}">
                <a16:creationId xmlns:a16="http://schemas.microsoft.com/office/drawing/2014/main" id="{7786A5C1-A7DE-4E69-BD33-5C007311E151}"/>
              </a:ext>
            </a:extLst>
          </p:cNvPr>
          <p:cNvSpPr>
            <a:spLocks noGrp="1"/>
          </p:cNvSpPr>
          <p:nvPr>
            <p:ph type="body" sz="quarter" idx="15"/>
          </p:nvPr>
        </p:nvSpPr>
        <p:spPr>
          <a:xfrm>
            <a:off x="4720146" y="377952"/>
            <a:ext cx="7087070" cy="4858931"/>
          </a:xfrm>
        </p:spPr>
        <p:txBody>
          <a:bodyPr/>
          <a:lstStyle/>
          <a:p>
            <a:r>
              <a:rPr lang="en-GB" b="1" dirty="0"/>
              <a:t>An array's </a:t>
            </a:r>
            <a:r>
              <a:rPr lang="en-GB" b="1" dirty="0" err="1">
                <a:latin typeface="Consolas" panose="020B0609020204030204" pitchFamily="49" charset="0"/>
              </a:rPr>
              <a:t>concat</a:t>
            </a:r>
            <a:r>
              <a:rPr lang="en-GB" b="1" dirty="0">
                <a:latin typeface="Consolas" panose="020B0609020204030204" pitchFamily="49" charset="0"/>
              </a:rPr>
              <a:t>() </a:t>
            </a:r>
            <a:r>
              <a:rPr lang="en-GB" b="1" dirty="0"/>
              <a:t>method can also be used to create a String</a:t>
            </a:r>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a:t>NB.  This example (above) concatenates </a:t>
            </a:r>
            <a:r>
              <a:rPr lang="en-GB" b="1" dirty="0">
                <a:latin typeface="Consolas" panose="020B0609020204030204" pitchFamily="49" charset="0"/>
              </a:rPr>
              <a:t>&amp;str </a:t>
            </a:r>
            <a:r>
              <a:rPr lang="en-GB" b="1" dirty="0"/>
              <a:t>items in the array</a:t>
            </a:r>
          </a:p>
          <a:p>
            <a:endParaRPr lang="en-GB" b="1" dirty="0"/>
          </a:p>
          <a:p>
            <a:r>
              <a:rPr lang="en-GB" b="1" dirty="0"/>
              <a:t>However, Strings can be used instead…with a bit of coercion!</a:t>
            </a:r>
          </a:p>
          <a:p>
            <a:endParaRPr lang="en-GB" b="1" dirty="0"/>
          </a:p>
          <a:p>
            <a:endParaRPr lang="en-GB" b="1" dirty="0"/>
          </a:p>
        </p:txBody>
      </p:sp>
      <p:sp>
        <p:nvSpPr>
          <p:cNvPr id="4" name="TextBox 3">
            <a:extLst>
              <a:ext uri="{FF2B5EF4-FFF2-40B4-BE49-F238E27FC236}">
                <a16:creationId xmlns:a16="http://schemas.microsoft.com/office/drawing/2014/main" id="{6AC2FD2C-0563-4171-A3AC-CA1A1CAF49A4}"/>
              </a:ext>
            </a:extLst>
          </p:cNvPr>
          <p:cNvSpPr txBox="1"/>
          <p:nvPr/>
        </p:nvSpPr>
        <p:spPr>
          <a:xfrm>
            <a:off x="4720146" y="939261"/>
            <a:ext cx="6825678" cy="1657636"/>
          </a:xfrm>
          <a:prstGeom prst="rect">
            <a:avLst/>
          </a:prstGeom>
          <a:solidFill>
            <a:schemeClr val="tx1">
              <a:lumMod val="10000"/>
              <a:lumOff val="90000"/>
            </a:schemeClr>
          </a:solidFill>
        </p:spPr>
        <p:txBody>
          <a:bodyPr vert="horz" wrap="square" lIns="0" tIns="0" rIns="0" bIns="0" rtlCol="0" anchor="t" anchorCtr="0">
            <a:noAutofit/>
          </a:bodyPr>
          <a:lstStyle/>
          <a:p>
            <a:pPr algn="l"/>
            <a:r>
              <a:rPr lang="en-GB" sz="1400" dirty="0" err="1">
                <a:solidFill>
                  <a:srgbClr val="0070C0"/>
                </a:solidFill>
                <a:latin typeface="Consolas" panose="020B0609020204030204" pitchFamily="49" charset="0"/>
              </a:rPr>
              <a:t>fn</a:t>
            </a:r>
            <a:r>
              <a:rPr lang="en-GB" sz="1400" dirty="0">
                <a:latin typeface="Consolas" panose="020B0609020204030204" pitchFamily="49" charset="0"/>
              </a:rPr>
              <a:t> main() {</a:t>
            </a:r>
          </a:p>
          <a:p>
            <a:pPr algn="l"/>
            <a:r>
              <a:rPr lang="en-US" sz="1400" dirty="0">
                <a:latin typeface="Consolas" panose="020B0609020204030204" pitchFamily="49" charset="0"/>
              </a:rPr>
              <a:t>    </a:t>
            </a:r>
            <a:r>
              <a:rPr lang="en-US" sz="1400" dirty="0">
                <a:solidFill>
                  <a:srgbClr val="0070C0"/>
                </a:solidFill>
                <a:latin typeface="Consolas" panose="020B0609020204030204" pitchFamily="49" charset="0"/>
              </a:rPr>
              <a:t>let</a:t>
            </a:r>
            <a:r>
              <a:rPr lang="en-US" sz="1400" dirty="0">
                <a:latin typeface="Consolas" panose="020B0609020204030204" pitchFamily="49" charset="0"/>
              </a:rPr>
              <a:t> </a:t>
            </a:r>
            <a:r>
              <a:rPr lang="en-US" sz="1400" dirty="0" err="1">
                <a:latin typeface="Consolas" panose="020B0609020204030204" pitchFamily="49" charset="0"/>
              </a:rPr>
              <a:t>first_name</a:t>
            </a:r>
            <a:r>
              <a:rPr lang="en-US" sz="1400" dirty="0">
                <a:latin typeface="Consolas" panose="020B0609020204030204" pitchFamily="49" charset="0"/>
              </a:rPr>
              <a:t> = </a:t>
            </a:r>
            <a:r>
              <a:rPr lang="en-US" sz="1400" dirty="0">
                <a:solidFill>
                  <a:srgbClr val="7030A0"/>
                </a:solidFill>
                <a:latin typeface="Consolas" panose="020B0609020204030204" pitchFamily="49" charset="0"/>
              </a:rPr>
              <a:t>"Mark"</a:t>
            </a:r>
            <a:r>
              <a:rPr lang="en-US" sz="1400" dirty="0">
                <a:latin typeface="Consolas" panose="020B0609020204030204" pitchFamily="49" charset="0"/>
              </a:rPr>
              <a:t>;</a:t>
            </a:r>
          </a:p>
          <a:p>
            <a:pPr algn="l"/>
            <a:r>
              <a:rPr lang="en-US" sz="1400" dirty="0">
                <a:latin typeface="Consolas" panose="020B0609020204030204" pitchFamily="49" charset="0"/>
              </a:rPr>
              <a:t>    </a:t>
            </a:r>
            <a:r>
              <a:rPr lang="en-US" sz="1400" dirty="0">
                <a:solidFill>
                  <a:srgbClr val="0070C0"/>
                </a:solidFill>
                <a:latin typeface="Consolas" panose="020B0609020204030204" pitchFamily="49" charset="0"/>
              </a:rPr>
              <a:t>let</a:t>
            </a:r>
            <a:r>
              <a:rPr lang="en-US" sz="1400" dirty="0">
                <a:latin typeface="Consolas" panose="020B0609020204030204" pitchFamily="49" charset="0"/>
              </a:rPr>
              <a:t> </a:t>
            </a:r>
            <a:r>
              <a:rPr lang="en-US" sz="1400" dirty="0" err="1">
                <a:latin typeface="Consolas" panose="020B0609020204030204" pitchFamily="49" charset="0"/>
              </a:rPr>
              <a:t>last_name</a:t>
            </a:r>
            <a:r>
              <a:rPr lang="en-US" sz="1400" dirty="0">
                <a:latin typeface="Consolas" panose="020B0609020204030204" pitchFamily="49" charset="0"/>
              </a:rPr>
              <a:t> = </a:t>
            </a:r>
            <a:r>
              <a:rPr lang="en-US" sz="1400" dirty="0">
                <a:solidFill>
                  <a:srgbClr val="7030A0"/>
                </a:solidFill>
                <a:latin typeface="Consolas" panose="020B0609020204030204" pitchFamily="49" charset="0"/>
              </a:rPr>
              <a:t>"Fishpool"</a:t>
            </a:r>
            <a:r>
              <a:rPr lang="en-US" sz="1400" dirty="0">
                <a:latin typeface="Consolas" panose="020B0609020204030204" pitchFamily="49" charset="0"/>
              </a:rPr>
              <a:t>;</a:t>
            </a:r>
          </a:p>
          <a:p>
            <a:pPr algn="l"/>
            <a:r>
              <a:rPr lang="en-US" sz="1400" dirty="0">
                <a:latin typeface="Consolas" panose="020B0609020204030204" pitchFamily="49" charset="0"/>
              </a:rPr>
              <a:t>    </a:t>
            </a:r>
            <a:r>
              <a:rPr lang="en-US" sz="1400" dirty="0">
                <a:solidFill>
                  <a:srgbClr val="0070C0"/>
                </a:solidFill>
                <a:latin typeface="Consolas" panose="020B0609020204030204" pitchFamily="49" charset="0"/>
              </a:rPr>
              <a:t>let</a:t>
            </a:r>
            <a:r>
              <a:rPr lang="en-US" sz="1400" dirty="0">
                <a:latin typeface="Consolas" panose="020B0609020204030204" pitchFamily="49" charset="0"/>
              </a:rPr>
              <a:t> domain = </a:t>
            </a:r>
            <a:r>
              <a:rPr lang="en-US" sz="1400" dirty="0">
                <a:solidFill>
                  <a:srgbClr val="7030A0"/>
                </a:solidFill>
                <a:latin typeface="Consolas" panose="020B0609020204030204" pitchFamily="49" charset="0"/>
              </a:rPr>
              <a:t>"qa.com"</a:t>
            </a:r>
            <a:r>
              <a:rPr lang="en-US" sz="1400" dirty="0">
                <a:latin typeface="Consolas" panose="020B0609020204030204" pitchFamily="49" charset="0"/>
              </a:rPr>
              <a:t>;</a:t>
            </a:r>
          </a:p>
          <a:p>
            <a:pPr algn="l"/>
            <a:r>
              <a:rPr lang="en-US" sz="1400" dirty="0">
                <a:latin typeface="Consolas" panose="020B0609020204030204" pitchFamily="49" charset="0"/>
              </a:rPr>
              <a:t>    </a:t>
            </a:r>
            <a:r>
              <a:rPr lang="en-US" sz="1400" dirty="0">
                <a:solidFill>
                  <a:srgbClr val="0070C0"/>
                </a:solidFill>
                <a:latin typeface="Consolas" panose="020B0609020204030204" pitchFamily="49" charset="0"/>
              </a:rPr>
              <a:t>let</a:t>
            </a:r>
            <a:r>
              <a:rPr lang="en-US" sz="1400" dirty="0">
                <a:latin typeface="Consolas" panose="020B0609020204030204" pitchFamily="49" charset="0"/>
              </a:rPr>
              <a:t> </a:t>
            </a:r>
            <a:r>
              <a:rPr lang="en-US" sz="1400" dirty="0" err="1">
                <a:latin typeface="Consolas" panose="020B0609020204030204" pitchFamily="49" charset="0"/>
              </a:rPr>
              <a:t>email:String</a:t>
            </a:r>
            <a:r>
              <a:rPr lang="en-US" sz="1400" dirty="0">
                <a:latin typeface="Consolas" panose="020B0609020204030204" pitchFamily="49" charset="0"/>
              </a:rPr>
              <a:t>=[</a:t>
            </a:r>
            <a:r>
              <a:rPr lang="en-US" sz="1400" dirty="0" err="1">
                <a:latin typeface="Consolas" panose="020B0609020204030204" pitchFamily="49" charset="0"/>
              </a:rPr>
              <a:t>first_name,</a:t>
            </a:r>
            <a:r>
              <a:rPr lang="en-US" sz="1400" dirty="0" err="1">
                <a:solidFill>
                  <a:srgbClr val="7030A0"/>
                </a:solidFill>
                <a:latin typeface="Consolas" panose="020B0609020204030204" pitchFamily="49" charset="0"/>
              </a:rPr>
              <a:t>"."</a:t>
            </a:r>
            <a:r>
              <a:rPr lang="en-US" sz="1400" dirty="0" err="1">
                <a:latin typeface="Consolas" panose="020B0609020204030204" pitchFamily="49" charset="0"/>
              </a:rPr>
              <a:t>,last_name,</a:t>
            </a:r>
            <a:r>
              <a:rPr lang="en-US" sz="1400" dirty="0" err="1">
                <a:solidFill>
                  <a:srgbClr val="7030A0"/>
                </a:solidFill>
                <a:latin typeface="Consolas" panose="020B0609020204030204" pitchFamily="49" charset="0"/>
              </a:rPr>
              <a:t>"@"</a:t>
            </a:r>
            <a:r>
              <a:rPr lang="en-US" sz="1400" dirty="0" err="1">
                <a:latin typeface="Consolas" panose="020B0609020204030204" pitchFamily="49" charset="0"/>
              </a:rPr>
              <a:t>,domain</a:t>
            </a:r>
            <a:r>
              <a:rPr lang="en-US" sz="1400" dirty="0">
                <a:latin typeface="Consolas" panose="020B0609020204030204" pitchFamily="49" charset="0"/>
              </a:rPr>
              <a:t>].</a:t>
            </a:r>
            <a:r>
              <a:rPr lang="en-US" sz="1400" dirty="0" err="1">
                <a:latin typeface="Consolas" panose="020B0609020204030204" pitchFamily="49" charset="0"/>
              </a:rPr>
              <a:t>concat</a:t>
            </a:r>
            <a:r>
              <a:rPr lang="en-US" sz="1400" dirty="0">
                <a:latin typeface="Consolas" panose="020B0609020204030204" pitchFamily="49" charset="0"/>
              </a:rPr>
              <a:t>();</a:t>
            </a:r>
          </a:p>
          <a:p>
            <a:pPr algn="l"/>
            <a:r>
              <a:rPr lang="en-US" sz="1400" dirty="0">
                <a:latin typeface="Consolas" panose="020B0609020204030204" pitchFamily="49" charset="0"/>
              </a:rPr>
              <a:t>    </a:t>
            </a:r>
            <a:r>
              <a:rPr lang="en-US" sz="1400" dirty="0" err="1">
                <a:solidFill>
                  <a:srgbClr val="00B050"/>
                </a:solidFill>
                <a:latin typeface="Consolas" panose="020B0609020204030204" pitchFamily="49" charset="0"/>
              </a:rPr>
              <a:t>println</a:t>
            </a:r>
            <a:r>
              <a:rPr lang="en-US" sz="1400" dirty="0">
                <a:solidFill>
                  <a:srgbClr val="00B050"/>
                </a:solidFill>
                <a:latin typeface="Consolas" panose="020B0609020204030204" pitchFamily="49" charset="0"/>
              </a:rPr>
              <a:t>!</a:t>
            </a:r>
            <a:r>
              <a:rPr lang="en-US" sz="1400" dirty="0">
                <a:latin typeface="Consolas" panose="020B0609020204030204" pitchFamily="49" charset="0"/>
              </a:rPr>
              <a:t>(</a:t>
            </a:r>
            <a:r>
              <a:rPr lang="en-US" sz="1400" dirty="0">
                <a:solidFill>
                  <a:srgbClr val="7030A0"/>
                </a:solidFill>
                <a:latin typeface="Consolas" panose="020B0609020204030204" pitchFamily="49" charset="0"/>
              </a:rPr>
              <a:t>"Email is {}"</a:t>
            </a:r>
            <a:r>
              <a:rPr lang="en-US" sz="1400" dirty="0">
                <a:latin typeface="Consolas" panose="020B0609020204030204" pitchFamily="49" charset="0"/>
              </a:rPr>
              <a:t>, email);</a:t>
            </a:r>
          </a:p>
          <a:p>
            <a:pPr algn="l"/>
            <a:r>
              <a:rPr lang="en-US" sz="1400" dirty="0">
                <a:latin typeface="Consolas" panose="020B0609020204030204" pitchFamily="49" charset="0"/>
              </a:rPr>
              <a:t>}</a:t>
            </a:r>
            <a:endParaRPr lang="en-GB" sz="1400" dirty="0">
              <a:latin typeface="Consolas" panose="020B0609020204030204" pitchFamily="49" charset="0"/>
            </a:endParaRPr>
          </a:p>
        </p:txBody>
      </p:sp>
      <p:pic>
        <p:nvPicPr>
          <p:cNvPr id="5" name="Picture 2" descr="logo">
            <a:extLst>
              <a:ext uri="{FF2B5EF4-FFF2-40B4-BE49-F238E27FC236}">
                <a16:creationId xmlns:a16="http://schemas.microsoft.com/office/drawing/2014/main" id="{C6C14CFB-2C70-47E0-9DBB-7849247C26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63376" y="939260"/>
            <a:ext cx="441370" cy="40987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8BE0A58-2F21-47DD-A1F7-BC6C92030063}"/>
              </a:ext>
            </a:extLst>
          </p:cNvPr>
          <p:cNvSpPr txBox="1"/>
          <p:nvPr/>
        </p:nvSpPr>
        <p:spPr>
          <a:xfrm>
            <a:off x="8778952" y="2636888"/>
            <a:ext cx="2766872" cy="276999"/>
          </a:xfrm>
          <a:prstGeom prst="rect">
            <a:avLst/>
          </a:prstGeom>
          <a:solidFill>
            <a:srgbClr val="000000"/>
          </a:solidFill>
        </p:spPr>
        <p:txBody>
          <a:bodyPr wrap="square">
            <a:spAutoFit/>
          </a:bodyPr>
          <a:lstStyle/>
          <a:p>
            <a:r>
              <a:rPr lang="en-US" sz="1200" b="1" dirty="0">
                <a:solidFill>
                  <a:schemeClr val="bg1"/>
                </a:solidFill>
                <a:latin typeface="Consolas" panose="020B0609020204030204" pitchFamily="49" charset="0"/>
              </a:rPr>
              <a:t>Email is Mark.Fishpool@qa.com</a:t>
            </a:r>
            <a:endParaRPr lang="en-GB" sz="1200" b="1" dirty="0">
              <a:solidFill>
                <a:schemeClr val="bg1"/>
              </a:solidFill>
              <a:latin typeface="Consolas" panose="020B0609020204030204" pitchFamily="49" charset="0"/>
            </a:endParaRPr>
          </a:p>
        </p:txBody>
      </p:sp>
      <p:sp>
        <p:nvSpPr>
          <p:cNvPr id="7" name="TextBox 6">
            <a:extLst>
              <a:ext uri="{FF2B5EF4-FFF2-40B4-BE49-F238E27FC236}">
                <a16:creationId xmlns:a16="http://schemas.microsoft.com/office/drawing/2014/main" id="{34CC1D21-93A6-415A-B86D-A176D4A84B99}"/>
              </a:ext>
            </a:extLst>
          </p:cNvPr>
          <p:cNvSpPr txBox="1"/>
          <p:nvPr/>
        </p:nvSpPr>
        <p:spPr>
          <a:xfrm>
            <a:off x="7536878" y="2633473"/>
            <a:ext cx="1192213" cy="276999"/>
          </a:xfrm>
          <a:prstGeom prst="rect">
            <a:avLst/>
          </a:prstGeom>
          <a:solidFill>
            <a:srgbClr val="00B050"/>
          </a:solidFill>
        </p:spPr>
        <p:txBody>
          <a:bodyPr wrap="square" anchor="ctr">
            <a:noAutofit/>
          </a:bodyPr>
          <a:lstStyle/>
          <a:p>
            <a:pPr algn="ctr"/>
            <a:r>
              <a:rPr lang="en-GB" dirty="0">
                <a:solidFill>
                  <a:schemeClr val="bg1"/>
                </a:solidFill>
              </a:rPr>
              <a:t>STDOUT</a:t>
            </a:r>
          </a:p>
        </p:txBody>
      </p:sp>
      <p:sp>
        <p:nvSpPr>
          <p:cNvPr id="8" name="TextBox 7">
            <a:extLst>
              <a:ext uri="{FF2B5EF4-FFF2-40B4-BE49-F238E27FC236}">
                <a16:creationId xmlns:a16="http://schemas.microsoft.com/office/drawing/2014/main" id="{4EC866BE-E0AB-4B55-8F1D-EB71941FCE0B}"/>
              </a:ext>
            </a:extLst>
          </p:cNvPr>
          <p:cNvSpPr txBox="1"/>
          <p:nvPr/>
        </p:nvSpPr>
        <p:spPr>
          <a:xfrm>
            <a:off x="4720146" y="4145131"/>
            <a:ext cx="6825678" cy="1974626"/>
          </a:xfrm>
          <a:prstGeom prst="rect">
            <a:avLst/>
          </a:prstGeom>
          <a:solidFill>
            <a:schemeClr val="tx1">
              <a:lumMod val="10000"/>
              <a:lumOff val="90000"/>
            </a:schemeClr>
          </a:solidFill>
        </p:spPr>
        <p:txBody>
          <a:bodyPr vert="horz" wrap="square" lIns="0" tIns="0" rIns="0" bIns="0" rtlCol="0" anchor="t" anchorCtr="0">
            <a:noAutofit/>
          </a:bodyPr>
          <a:lstStyle/>
          <a:p>
            <a:pPr algn="l"/>
            <a:r>
              <a:rPr lang="en-GB" sz="1400" dirty="0" err="1">
                <a:solidFill>
                  <a:srgbClr val="0070C0"/>
                </a:solidFill>
                <a:latin typeface="Consolas" panose="020B0609020204030204" pitchFamily="49" charset="0"/>
              </a:rPr>
              <a:t>fn</a:t>
            </a:r>
            <a:r>
              <a:rPr lang="en-GB" sz="1400" dirty="0">
                <a:latin typeface="Consolas" panose="020B0609020204030204" pitchFamily="49" charset="0"/>
              </a:rPr>
              <a:t> main() {</a:t>
            </a:r>
          </a:p>
          <a:p>
            <a:pPr algn="l"/>
            <a:r>
              <a:rPr lang="en-US" sz="1400" dirty="0">
                <a:latin typeface="Consolas" panose="020B0609020204030204" pitchFamily="49" charset="0"/>
              </a:rPr>
              <a:t>    </a:t>
            </a:r>
            <a:r>
              <a:rPr lang="en-US" sz="1400" dirty="0">
                <a:solidFill>
                  <a:srgbClr val="0070C0"/>
                </a:solidFill>
                <a:latin typeface="Consolas" panose="020B0609020204030204" pitchFamily="49" charset="0"/>
              </a:rPr>
              <a:t>let</a:t>
            </a:r>
            <a:r>
              <a:rPr lang="en-US" sz="1400" dirty="0">
                <a:latin typeface="Consolas" panose="020B0609020204030204" pitchFamily="49" charset="0"/>
              </a:rPr>
              <a:t> </a:t>
            </a:r>
            <a:r>
              <a:rPr lang="en-US" sz="1400" dirty="0" err="1">
                <a:latin typeface="Consolas" panose="020B0609020204030204" pitchFamily="49" charset="0"/>
              </a:rPr>
              <a:t>first_name</a:t>
            </a:r>
            <a:r>
              <a:rPr lang="en-US" sz="1400" dirty="0">
                <a:latin typeface="Consolas" panose="020B0609020204030204" pitchFamily="49" charset="0"/>
              </a:rPr>
              <a:t> = String::from(</a:t>
            </a:r>
            <a:r>
              <a:rPr lang="en-US" sz="1400" dirty="0">
                <a:solidFill>
                  <a:srgbClr val="7030A0"/>
                </a:solidFill>
                <a:latin typeface="Consolas" panose="020B0609020204030204" pitchFamily="49" charset="0"/>
              </a:rPr>
              <a:t>"Mark"</a:t>
            </a:r>
            <a:r>
              <a:rPr lang="en-US" sz="1400" dirty="0">
                <a:latin typeface="Consolas" panose="020B0609020204030204" pitchFamily="49" charset="0"/>
              </a:rPr>
              <a:t>);</a:t>
            </a:r>
          </a:p>
          <a:p>
            <a:pPr algn="l"/>
            <a:r>
              <a:rPr lang="en-US" sz="1400" dirty="0">
                <a:latin typeface="Consolas" panose="020B0609020204030204" pitchFamily="49" charset="0"/>
              </a:rPr>
              <a:t>    </a:t>
            </a:r>
            <a:r>
              <a:rPr lang="en-US" sz="1400" dirty="0">
                <a:solidFill>
                  <a:srgbClr val="0070C0"/>
                </a:solidFill>
                <a:latin typeface="Consolas" panose="020B0609020204030204" pitchFamily="49" charset="0"/>
              </a:rPr>
              <a:t>let</a:t>
            </a:r>
            <a:r>
              <a:rPr lang="en-US" sz="1400" dirty="0">
                <a:latin typeface="Consolas" panose="020B0609020204030204" pitchFamily="49" charset="0"/>
              </a:rPr>
              <a:t> </a:t>
            </a:r>
            <a:r>
              <a:rPr lang="en-US" sz="1400" dirty="0" err="1">
                <a:latin typeface="Consolas" panose="020B0609020204030204" pitchFamily="49" charset="0"/>
              </a:rPr>
              <a:t>last_name</a:t>
            </a:r>
            <a:r>
              <a:rPr lang="en-US" sz="1400" dirty="0">
                <a:latin typeface="Consolas" panose="020B0609020204030204" pitchFamily="49" charset="0"/>
              </a:rPr>
              <a:t> = String::from(</a:t>
            </a:r>
            <a:r>
              <a:rPr lang="en-US" sz="1400" dirty="0">
                <a:solidFill>
                  <a:srgbClr val="7030A0"/>
                </a:solidFill>
                <a:latin typeface="Consolas" panose="020B0609020204030204" pitchFamily="49" charset="0"/>
              </a:rPr>
              <a:t>"Fishpool"</a:t>
            </a:r>
            <a:r>
              <a:rPr lang="en-US" sz="1400" dirty="0">
                <a:latin typeface="Consolas" panose="020B0609020204030204" pitchFamily="49" charset="0"/>
              </a:rPr>
              <a:t>);</a:t>
            </a:r>
          </a:p>
          <a:p>
            <a:pPr algn="l"/>
            <a:r>
              <a:rPr lang="en-US" sz="1400" dirty="0">
                <a:latin typeface="Consolas" panose="020B0609020204030204" pitchFamily="49" charset="0"/>
              </a:rPr>
              <a:t>    </a:t>
            </a:r>
            <a:r>
              <a:rPr lang="en-US" sz="1400" dirty="0">
                <a:solidFill>
                  <a:srgbClr val="0070C0"/>
                </a:solidFill>
                <a:latin typeface="Consolas" panose="020B0609020204030204" pitchFamily="49" charset="0"/>
              </a:rPr>
              <a:t>let</a:t>
            </a:r>
            <a:r>
              <a:rPr lang="en-US" sz="1400" dirty="0">
                <a:latin typeface="Consolas" panose="020B0609020204030204" pitchFamily="49" charset="0"/>
              </a:rPr>
              <a:t> domain = String::from(</a:t>
            </a:r>
            <a:r>
              <a:rPr lang="en-US" sz="1400" dirty="0">
                <a:solidFill>
                  <a:srgbClr val="7030A0"/>
                </a:solidFill>
                <a:latin typeface="Consolas" panose="020B0609020204030204" pitchFamily="49" charset="0"/>
              </a:rPr>
              <a:t>"qa.com"</a:t>
            </a:r>
            <a:r>
              <a:rPr lang="en-US" sz="1400" dirty="0">
                <a:latin typeface="Consolas" panose="020B0609020204030204" pitchFamily="49" charset="0"/>
              </a:rPr>
              <a:t>);</a:t>
            </a:r>
          </a:p>
          <a:p>
            <a:pPr algn="l"/>
            <a:r>
              <a:rPr lang="en-US" sz="1400" dirty="0">
                <a:latin typeface="Consolas" panose="020B0609020204030204" pitchFamily="49" charset="0"/>
              </a:rPr>
              <a:t>    </a:t>
            </a:r>
            <a:r>
              <a:rPr lang="en-US" sz="1400" dirty="0">
                <a:solidFill>
                  <a:srgbClr val="0070C0"/>
                </a:solidFill>
                <a:latin typeface="Consolas" panose="020B0609020204030204" pitchFamily="49" charset="0"/>
              </a:rPr>
              <a:t>let</a:t>
            </a:r>
            <a:r>
              <a:rPr lang="en-US" sz="1400" dirty="0">
                <a:latin typeface="Consolas" panose="020B0609020204030204" pitchFamily="49" charset="0"/>
              </a:rPr>
              <a:t> email: String =   </a:t>
            </a:r>
          </a:p>
          <a:p>
            <a:pPr algn="l"/>
            <a:r>
              <a:rPr lang="en-US" sz="1400" dirty="0">
                <a:latin typeface="Consolas" panose="020B0609020204030204" pitchFamily="49" charset="0"/>
              </a:rPr>
              <a:t>    [first_name,</a:t>
            </a:r>
            <a:r>
              <a:rPr lang="en-US" sz="1400" dirty="0">
                <a:solidFill>
                  <a:srgbClr val="7030A0"/>
                </a:solidFill>
                <a:latin typeface="Consolas" panose="020B0609020204030204" pitchFamily="49" charset="0"/>
              </a:rPr>
              <a:t>"."</a:t>
            </a:r>
            <a:r>
              <a:rPr lang="en-US" sz="1400" b="1" dirty="0">
                <a:latin typeface="Consolas" panose="020B0609020204030204" pitchFamily="49" charset="0"/>
              </a:rPr>
              <a:t>.</a:t>
            </a:r>
            <a:r>
              <a:rPr lang="en-US" sz="1400" b="1" dirty="0" err="1">
                <a:latin typeface="Consolas" panose="020B0609020204030204" pitchFamily="49" charset="0"/>
              </a:rPr>
              <a:t>to_string</a:t>
            </a:r>
            <a:r>
              <a:rPr lang="en-US" sz="1400" b="1" dirty="0">
                <a:latin typeface="Consolas" panose="020B0609020204030204" pitchFamily="49" charset="0"/>
              </a:rPr>
              <a:t>()</a:t>
            </a:r>
            <a:r>
              <a:rPr lang="en-US" sz="1400" dirty="0">
                <a:latin typeface="Consolas" panose="020B0609020204030204" pitchFamily="49" charset="0"/>
              </a:rPr>
              <a:t>,last_name,</a:t>
            </a:r>
            <a:r>
              <a:rPr lang="en-US" sz="1400" dirty="0">
                <a:solidFill>
                  <a:srgbClr val="7030A0"/>
                </a:solidFill>
                <a:latin typeface="Consolas" panose="020B0609020204030204" pitchFamily="49" charset="0"/>
              </a:rPr>
              <a:t>"@"</a:t>
            </a:r>
            <a:r>
              <a:rPr lang="en-US" sz="1400" b="1" dirty="0">
                <a:latin typeface="Consolas" panose="020B0609020204030204" pitchFamily="49" charset="0"/>
              </a:rPr>
              <a:t>.</a:t>
            </a:r>
            <a:r>
              <a:rPr lang="en-US" sz="1400" b="1" dirty="0" err="1">
                <a:latin typeface="Consolas" panose="020B0609020204030204" pitchFamily="49" charset="0"/>
              </a:rPr>
              <a:t>to_string</a:t>
            </a:r>
            <a:r>
              <a:rPr lang="en-US" sz="1400" b="1" dirty="0">
                <a:latin typeface="Consolas" panose="020B0609020204030204" pitchFamily="49" charset="0"/>
              </a:rPr>
              <a:t>()</a:t>
            </a:r>
            <a:r>
              <a:rPr lang="en-US" sz="1400" dirty="0">
                <a:latin typeface="Consolas" panose="020B0609020204030204" pitchFamily="49" charset="0"/>
              </a:rPr>
              <a:t>,domain]</a:t>
            </a:r>
          </a:p>
          <a:p>
            <a:pPr algn="l"/>
            <a:r>
              <a:rPr lang="en-US" sz="1400" dirty="0">
                <a:latin typeface="Consolas" panose="020B0609020204030204" pitchFamily="49" charset="0"/>
              </a:rPr>
              <a:t>    .</a:t>
            </a:r>
            <a:r>
              <a:rPr lang="en-US" sz="1400" dirty="0" err="1">
                <a:latin typeface="Consolas" panose="020B0609020204030204" pitchFamily="49" charset="0"/>
              </a:rPr>
              <a:t>concat</a:t>
            </a:r>
            <a:r>
              <a:rPr lang="en-US" sz="1400" dirty="0">
                <a:latin typeface="Consolas" panose="020B0609020204030204" pitchFamily="49" charset="0"/>
              </a:rPr>
              <a:t>();    </a:t>
            </a:r>
          </a:p>
          <a:p>
            <a:pPr algn="l"/>
            <a:r>
              <a:rPr lang="en-US" sz="1400" dirty="0">
                <a:solidFill>
                  <a:srgbClr val="00B050"/>
                </a:solidFill>
                <a:latin typeface="Consolas" panose="020B0609020204030204" pitchFamily="49" charset="0"/>
              </a:rPr>
              <a:t>    </a:t>
            </a:r>
            <a:r>
              <a:rPr lang="en-US" sz="1400" dirty="0" err="1">
                <a:solidFill>
                  <a:srgbClr val="00B050"/>
                </a:solidFill>
                <a:latin typeface="Consolas" panose="020B0609020204030204" pitchFamily="49" charset="0"/>
              </a:rPr>
              <a:t>println</a:t>
            </a:r>
            <a:r>
              <a:rPr lang="en-US" sz="1400" dirty="0">
                <a:solidFill>
                  <a:srgbClr val="00B050"/>
                </a:solidFill>
                <a:latin typeface="Consolas" panose="020B0609020204030204" pitchFamily="49" charset="0"/>
              </a:rPr>
              <a:t>!</a:t>
            </a:r>
            <a:r>
              <a:rPr lang="en-US" sz="1400" dirty="0">
                <a:latin typeface="Consolas" panose="020B0609020204030204" pitchFamily="49" charset="0"/>
              </a:rPr>
              <a:t>(</a:t>
            </a:r>
            <a:r>
              <a:rPr lang="en-US" sz="1400" dirty="0">
                <a:solidFill>
                  <a:srgbClr val="7030A0"/>
                </a:solidFill>
                <a:latin typeface="Consolas" panose="020B0609020204030204" pitchFamily="49" charset="0"/>
              </a:rPr>
              <a:t>"Email is {}"</a:t>
            </a:r>
            <a:r>
              <a:rPr lang="en-US" sz="1400" dirty="0">
                <a:latin typeface="Consolas" panose="020B0609020204030204" pitchFamily="49" charset="0"/>
              </a:rPr>
              <a:t>, email);</a:t>
            </a:r>
          </a:p>
          <a:p>
            <a:pPr algn="l"/>
            <a:r>
              <a:rPr lang="en-US" sz="1400" dirty="0">
                <a:latin typeface="Consolas" panose="020B0609020204030204" pitchFamily="49" charset="0"/>
              </a:rPr>
              <a:t>}</a:t>
            </a:r>
            <a:endParaRPr lang="en-GB" sz="1400" dirty="0">
              <a:latin typeface="Consolas" panose="020B0609020204030204" pitchFamily="49" charset="0"/>
            </a:endParaRPr>
          </a:p>
        </p:txBody>
      </p:sp>
      <p:pic>
        <p:nvPicPr>
          <p:cNvPr id="9" name="Picture 2" descr="logo">
            <a:extLst>
              <a:ext uri="{FF2B5EF4-FFF2-40B4-BE49-F238E27FC236}">
                <a16:creationId xmlns:a16="http://schemas.microsoft.com/office/drawing/2014/main" id="{3405DDEB-CFBA-4674-8742-8D1C6366B6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63376" y="4145130"/>
            <a:ext cx="441370" cy="40987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5E48D20-B1DE-4FA2-B140-7DB70861E9C8}"/>
              </a:ext>
            </a:extLst>
          </p:cNvPr>
          <p:cNvSpPr txBox="1"/>
          <p:nvPr/>
        </p:nvSpPr>
        <p:spPr>
          <a:xfrm>
            <a:off x="8778952" y="6190502"/>
            <a:ext cx="2766872" cy="276999"/>
          </a:xfrm>
          <a:prstGeom prst="rect">
            <a:avLst/>
          </a:prstGeom>
          <a:solidFill>
            <a:srgbClr val="000000"/>
          </a:solidFill>
        </p:spPr>
        <p:txBody>
          <a:bodyPr wrap="square">
            <a:spAutoFit/>
          </a:bodyPr>
          <a:lstStyle/>
          <a:p>
            <a:r>
              <a:rPr lang="en-US" sz="1200" b="1" dirty="0">
                <a:solidFill>
                  <a:schemeClr val="bg1"/>
                </a:solidFill>
                <a:latin typeface="Consolas" panose="020B0609020204030204" pitchFamily="49" charset="0"/>
              </a:rPr>
              <a:t>Email is Mark.Fishpool@qa.com</a:t>
            </a:r>
            <a:endParaRPr lang="en-GB" sz="1200" b="1" dirty="0">
              <a:solidFill>
                <a:schemeClr val="bg1"/>
              </a:solidFill>
              <a:latin typeface="Consolas" panose="020B0609020204030204" pitchFamily="49" charset="0"/>
            </a:endParaRPr>
          </a:p>
        </p:txBody>
      </p:sp>
      <p:sp>
        <p:nvSpPr>
          <p:cNvPr id="11" name="TextBox 10">
            <a:extLst>
              <a:ext uri="{FF2B5EF4-FFF2-40B4-BE49-F238E27FC236}">
                <a16:creationId xmlns:a16="http://schemas.microsoft.com/office/drawing/2014/main" id="{E36FB6C2-997F-487F-A0D3-2965058C0682}"/>
              </a:ext>
            </a:extLst>
          </p:cNvPr>
          <p:cNvSpPr txBox="1"/>
          <p:nvPr/>
        </p:nvSpPr>
        <p:spPr>
          <a:xfrm>
            <a:off x="7536877" y="6187468"/>
            <a:ext cx="1192213" cy="276999"/>
          </a:xfrm>
          <a:prstGeom prst="rect">
            <a:avLst/>
          </a:prstGeom>
          <a:solidFill>
            <a:srgbClr val="00B050"/>
          </a:solidFill>
        </p:spPr>
        <p:txBody>
          <a:bodyPr wrap="square" anchor="ctr">
            <a:noAutofit/>
          </a:bodyPr>
          <a:lstStyle/>
          <a:p>
            <a:pPr algn="ctr"/>
            <a:r>
              <a:rPr lang="en-GB" dirty="0">
                <a:solidFill>
                  <a:schemeClr val="bg1"/>
                </a:solidFill>
              </a:rPr>
              <a:t>STDOUT</a:t>
            </a:r>
          </a:p>
        </p:txBody>
      </p:sp>
    </p:spTree>
    <p:extLst>
      <p:ext uri="{BB962C8B-B14F-4D97-AF65-F5344CB8AC3E}">
        <p14:creationId xmlns:p14="http://schemas.microsoft.com/office/powerpoint/2010/main" val="40844571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676DB2-EBF5-4BA9-934F-BC8D5CCDFF7A}"/>
              </a:ext>
            </a:extLst>
          </p:cNvPr>
          <p:cNvSpPr>
            <a:spLocks noGrp="1"/>
          </p:cNvSpPr>
          <p:nvPr>
            <p:ph type="body" sz="quarter" idx="10"/>
          </p:nvPr>
        </p:nvSpPr>
        <p:spPr/>
        <p:txBody>
          <a:bodyPr/>
          <a:lstStyle/>
          <a:p>
            <a:r>
              <a:rPr lang="en-GB" sz="3600" cap="none" dirty="0"/>
              <a:t>Concatenation: !</a:t>
            </a:r>
            <a:r>
              <a:rPr lang="en-GB" sz="3600" cap="none" dirty="0" err="1"/>
              <a:t>concat</a:t>
            </a:r>
            <a:r>
              <a:rPr lang="en-GB" sz="3600" cap="none" dirty="0"/>
              <a:t>() Macro</a:t>
            </a:r>
          </a:p>
        </p:txBody>
      </p:sp>
      <p:sp>
        <p:nvSpPr>
          <p:cNvPr id="3" name="Text Placeholder 2">
            <a:extLst>
              <a:ext uri="{FF2B5EF4-FFF2-40B4-BE49-F238E27FC236}">
                <a16:creationId xmlns:a16="http://schemas.microsoft.com/office/drawing/2014/main" id="{E2053797-27F1-4359-A950-C23414E6311A}"/>
              </a:ext>
            </a:extLst>
          </p:cNvPr>
          <p:cNvSpPr>
            <a:spLocks noGrp="1"/>
          </p:cNvSpPr>
          <p:nvPr>
            <p:ph type="body" sz="quarter" idx="15"/>
          </p:nvPr>
        </p:nvSpPr>
        <p:spPr>
          <a:xfrm>
            <a:off x="4671791" y="432256"/>
            <a:ext cx="6984174" cy="4094163"/>
          </a:xfrm>
        </p:spPr>
        <p:txBody>
          <a:bodyPr/>
          <a:lstStyle/>
          <a:p>
            <a:r>
              <a:rPr lang="en-GB" b="1" dirty="0"/>
              <a:t>Rust's !</a:t>
            </a:r>
            <a:r>
              <a:rPr lang="en-GB" b="1" dirty="0" err="1"/>
              <a:t>concat</a:t>
            </a:r>
            <a:r>
              <a:rPr lang="en-GB" b="1" dirty="0"/>
              <a:t>() macro can also be used to concatenate values</a:t>
            </a:r>
          </a:p>
          <a:p>
            <a:pPr marL="285750" indent="-285750">
              <a:buFont typeface="Arial" panose="020B0604020202020204" pitchFamily="34" charset="0"/>
              <a:buChar char="•"/>
            </a:pPr>
            <a:r>
              <a:rPr lang="en-GB" dirty="0"/>
              <a:t>items can be any type of literals - not just strings (&amp;str) </a:t>
            </a:r>
          </a:p>
          <a:p>
            <a:pPr marL="285750" indent="-285750">
              <a:buFont typeface="Arial" panose="020B0604020202020204" pitchFamily="34" charset="0"/>
              <a:buChar char="•"/>
            </a:pPr>
            <a:r>
              <a:rPr lang="en-GB" dirty="0"/>
              <a:t>The result yielded is a </a:t>
            </a:r>
            <a:r>
              <a:rPr lang="en-GB" dirty="0">
                <a:latin typeface="Consolas" panose="020B0609020204030204" pitchFamily="49" charset="0"/>
              </a:rPr>
              <a:t>&amp;'static str</a:t>
            </a:r>
          </a:p>
        </p:txBody>
      </p:sp>
      <p:sp>
        <p:nvSpPr>
          <p:cNvPr id="4" name="TextBox 3">
            <a:extLst>
              <a:ext uri="{FF2B5EF4-FFF2-40B4-BE49-F238E27FC236}">
                <a16:creationId xmlns:a16="http://schemas.microsoft.com/office/drawing/2014/main" id="{922B7588-F670-4548-9520-CA4FB249C7D1}"/>
              </a:ext>
            </a:extLst>
          </p:cNvPr>
          <p:cNvSpPr txBox="1"/>
          <p:nvPr/>
        </p:nvSpPr>
        <p:spPr>
          <a:xfrm>
            <a:off x="4713521" y="1734658"/>
            <a:ext cx="6825678" cy="1435262"/>
          </a:xfrm>
          <a:prstGeom prst="rect">
            <a:avLst/>
          </a:prstGeom>
          <a:solidFill>
            <a:schemeClr val="tx1">
              <a:lumMod val="10000"/>
              <a:lumOff val="90000"/>
            </a:schemeClr>
          </a:solidFill>
        </p:spPr>
        <p:txBody>
          <a:bodyPr vert="horz" wrap="square" lIns="0" tIns="0" rIns="0" bIns="0" rtlCol="0" anchor="t" anchorCtr="0">
            <a:noAutofit/>
          </a:bodyPr>
          <a:lstStyle/>
          <a:p>
            <a:pPr algn="l"/>
            <a:r>
              <a:rPr lang="en-GB" sz="1400" dirty="0" err="1">
                <a:solidFill>
                  <a:srgbClr val="0070C0"/>
                </a:solidFill>
                <a:latin typeface="Consolas" panose="020B0609020204030204" pitchFamily="49" charset="0"/>
              </a:rPr>
              <a:t>fn</a:t>
            </a:r>
            <a:r>
              <a:rPr lang="en-GB" sz="1400" dirty="0">
                <a:latin typeface="Consolas" panose="020B0609020204030204" pitchFamily="49" charset="0"/>
              </a:rPr>
              <a:t> main() {</a:t>
            </a:r>
          </a:p>
          <a:p>
            <a:pPr algn="l"/>
            <a:r>
              <a:rPr lang="en-US" sz="1400" dirty="0">
                <a:latin typeface="Consolas" panose="020B0609020204030204" pitchFamily="49" charset="0"/>
              </a:rPr>
              <a:t>    </a:t>
            </a:r>
            <a:r>
              <a:rPr lang="en-US" sz="1400" dirty="0">
                <a:solidFill>
                  <a:srgbClr val="0070C0"/>
                </a:solidFill>
                <a:latin typeface="Consolas" panose="020B0609020204030204" pitchFamily="49" charset="0"/>
              </a:rPr>
              <a:t>let</a:t>
            </a:r>
            <a:r>
              <a:rPr lang="en-US" sz="1400" dirty="0">
                <a:latin typeface="Consolas" panose="020B0609020204030204" pitchFamily="49" charset="0"/>
              </a:rPr>
              <a:t> text1 = </a:t>
            </a:r>
            <a:r>
              <a:rPr lang="en-US" sz="1400" dirty="0" err="1">
                <a:solidFill>
                  <a:srgbClr val="00B050"/>
                </a:solidFill>
                <a:latin typeface="Consolas" panose="020B0609020204030204" pitchFamily="49" charset="0"/>
              </a:rPr>
              <a:t>concat</a:t>
            </a:r>
            <a:r>
              <a:rPr lang="en-US" sz="1400" dirty="0">
                <a:solidFill>
                  <a:srgbClr val="00B050"/>
                </a:solidFill>
                <a:latin typeface="Consolas" panose="020B0609020204030204" pitchFamily="49" charset="0"/>
              </a:rPr>
              <a:t>!</a:t>
            </a:r>
            <a:r>
              <a:rPr lang="en-US" sz="1400" dirty="0">
                <a:latin typeface="Consolas" panose="020B0609020204030204" pitchFamily="49" charset="0"/>
              </a:rPr>
              <a:t>(</a:t>
            </a:r>
            <a:r>
              <a:rPr lang="en-US" sz="1400" dirty="0">
                <a:solidFill>
                  <a:srgbClr val="7030A0"/>
                </a:solidFill>
                <a:latin typeface="Consolas" panose="020B0609020204030204" pitchFamily="49" charset="0"/>
              </a:rPr>
              <a:t>"mark", ".", "</a:t>
            </a:r>
            <a:r>
              <a:rPr lang="en-US" sz="1400" dirty="0" err="1">
                <a:solidFill>
                  <a:srgbClr val="7030A0"/>
                </a:solidFill>
                <a:latin typeface="Consolas" panose="020B0609020204030204" pitchFamily="49" charset="0"/>
              </a:rPr>
              <a:t>fishpool</a:t>
            </a:r>
            <a:r>
              <a:rPr lang="en-US" sz="1400" dirty="0">
                <a:solidFill>
                  <a:srgbClr val="7030A0"/>
                </a:solidFill>
                <a:latin typeface="Consolas" panose="020B0609020204030204" pitchFamily="49" charset="0"/>
              </a:rPr>
              <a:t>", "@", "qa.com")</a:t>
            </a:r>
            <a:r>
              <a:rPr lang="en-US" sz="1400" dirty="0">
                <a:latin typeface="Consolas" panose="020B0609020204030204" pitchFamily="49" charset="0"/>
              </a:rPr>
              <a:t>;</a:t>
            </a:r>
          </a:p>
          <a:p>
            <a:pPr algn="l"/>
            <a:r>
              <a:rPr lang="en-US" sz="1400" dirty="0">
                <a:latin typeface="Consolas" panose="020B0609020204030204" pitchFamily="49" charset="0"/>
              </a:rPr>
              <a:t>    </a:t>
            </a:r>
            <a:r>
              <a:rPr lang="en-US" sz="1400" dirty="0">
                <a:solidFill>
                  <a:srgbClr val="0070C0"/>
                </a:solidFill>
                <a:latin typeface="Consolas" panose="020B0609020204030204" pitchFamily="49" charset="0"/>
              </a:rPr>
              <a:t>let</a:t>
            </a:r>
            <a:r>
              <a:rPr lang="en-US" sz="1400" dirty="0">
                <a:latin typeface="Consolas" panose="020B0609020204030204" pitchFamily="49" charset="0"/>
              </a:rPr>
              <a:t> text2 = </a:t>
            </a:r>
            <a:r>
              <a:rPr lang="en-US" sz="1400" dirty="0" err="1">
                <a:solidFill>
                  <a:srgbClr val="00B050"/>
                </a:solidFill>
                <a:latin typeface="Consolas" panose="020B0609020204030204" pitchFamily="49" charset="0"/>
              </a:rPr>
              <a:t>concat</a:t>
            </a:r>
            <a:r>
              <a:rPr lang="en-US" sz="1400" dirty="0">
                <a:solidFill>
                  <a:srgbClr val="00B050"/>
                </a:solidFill>
                <a:latin typeface="Consolas" panose="020B0609020204030204" pitchFamily="49" charset="0"/>
              </a:rPr>
              <a:t>!</a:t>
            </a:r>
            <a:r>
              <a:rPr lang="en-US" sz="1400" dirty="0">
                <a:latin typeface="Consolas" panose="020B0609020204030204" pitchFamily="49" charset="0"/>
              </a:rPr>
              <a:t>(</a:t>
            </a:r>
            <a:r>
              <a:rPr lang="en-US" sz="1400" dirty="0">
                <a:solidFill>
                  <a:srgbClr val="7030A0"/>
                </a:solidFill>
                <a:latin typeface="Consolas" panose="020B0609020204030204" pitchFamily="49" charset="0"/>
              </a:rPr>
              <a:t>"frank", 16, 'm', true)</a:t>
            </a:r>
            <a:r>
              <a:rPr lang="en-US" sz="1400" dirty="0">
                <a:latin typeface="Consolas" panose="020B0609020204030204" pitchFamily="49" charset="0"/>
              </a:rPr>
              <a:t>;</a:t>
            </a:r>
          </a:p>
          <a:p>
            <a:pPr algn="l"/>
            <a:r>
              <a:rPr lang="en-US" sz="1400" dirty="0">
                <a:solidFill>
                  <a:srgbClr val="00B050"/>
                </a:solidFill>
                <a:latin typeface="Consolas" panose="020B0609020204030204" pitchFamily="49" charset="0"/>
              </a:rPr>
              <a:t>    </a:t>
            </a:r>
            <a:r>
              <a:rPr lang="en-US" sz="1400" dirty="0" err="1">
                <a:solidFill>
                  <a:srgbClr val="00B050"/>
                </a:solidFill>
                <a:latin typeface="Consolas" panose="020B0609020204030204" pitchFamily="49" charset="0"/>
              </a:rPr>
              <a:t>println</a:t>
            </a:r>
            <a:r>
              <a:rPr lang="en-US" sz="1400" dirty="0">
                <a:solidFill>
                  <a:srgbClr val="00B050"/>
                </a:solidFill>
                <a:latin typeface="Consolas" panose="020B0609020204030204" pitchFamily="49" charset="0"/>
              </a:rPr>
              <a:t>!</a:t>
            </a:r>
            <a:r>
              <a:rPr lang="en-US" sz="1400" dirty="0">
                <a:latin typeface="Consolas" panose="020B0609020204030204" pitchFamily="49" charset="0"/>
              </a:rPr>
              <a:t>(</a:t>
            </a:r>
            <a:r>
              <a:rPr lang="en-US" sz="1400" dirty="0">
                <a:solidFill>
                  <a:srgbClr val="7030A0"/>
                </a:solidFill>
                <a:latin typeface="Consolas" panose="020B0609020204030204" pitchFamily="49" charset="0"/>
              </a:rPr>
              <a:t>"text1 is {}"</a:t>
            </a:r>
            <a:r>
              <a:rPr lang="en-US" sz="1400" dirty="0">
                <a:latin typeface="Consolas" panose="020B0609020204030204" pitchFamily="49" charset="0"/>
              </a:rPr>
              <a:t>, text1);</a:t>
            </a:r>
          </a:p>
          <a:p>
            <a:r>
              <a:rPr lang="en-US" sz="1400" dirty="0">
                <a:solidFill>
                  <a:srgbClr val="00B050"/>
                </a:solidFill>
                <a:latin typeface="Consolas" panose="020B0609020204030204" pitchFamily="49" charset="0"/>
              </a:rPr>
              <a:t>    </a:t>
            </a:r>
            <a:r>
              <a:rPr lang="en-US" sz="1400" dirty="0" err="1">
                <a:solidFill>
                  <a:srgbClr val="00B050"/>
                </a:solidFill>
                <a:latin typeface="Consolas" panose="020B0609020204030204" pitchFamily="49" charset="0"/>
              </a:rPr>
              <a:t>println</a:t>
            </a:r>
            <a:r>
              <a:rPr lang="en-US" sz="1400" dirty="0">
                <a:solidFill>
                  <a:srgbClr val="00B050"/>
                </a:solidFill>
                <a:latin typeface="Consolas" panose="020B0609020204030204" pitchFamily="49" charset="0"/>
              </a:rPr>
              <a:t>!</a:t>
            </a:r>
            <a:r>
              <a:rPr lang="en-US" sz="1400" dirty="0">
                <a:latin typeface="Consolas" panose="020B0609020204030204" pitchFamily="49" charset="0"/>
              </a:rPr>
              <a:t>(</a:t>
            </a:r>
            <a:r>
              <a:rPr lang="en-US" sz="1400" dirty="0">
                <a:solidFill>
                  <a:srgbClr val="7030A0"/>
                </a:solidFill>
                <a:latin typeface="Consolas" panose="020B0609020204030204" pitchFamily="49" charset="0"/>
              </a:rPr>
              <a:t>"text2 is {}"</a:t>
            </a:r>
            <a:r>
              <a:rPr lang="en-US" sz="1400" dirty="0">
                <a:latin typeface="Consolas" panose="020B0609020204030204" pitchFamily="49" charset="0"/>
              </a:rPr>
              <a:t>, text2);</a:t>
            </a:r>
          </a:p>
          <a:p>
            <a:pPr algn="l"/>
            <a:r>
              <a:rPr lang="en-US" sz="1400" dirty="0">
                <a:latin typeface="Consolas" panose="020B0609020204030204" pitchFamily="49" charset="0"/>
              </a:rPr>
              <a:t>}</a:t>
            </a:r>
            <a:endParaRPr lang="en-GB" sz="1400" dirty="0">
              <a:latin typeface="Consolas" panose="020B0609020204030204" pitchFamily="49" charset="0"/>
            </a:endParaRPr>
          </a:p>
        </p:txBody>
      </p:sp>
      <p:pic>
        <p:nvPicPr>
          <p:cNvPr id="5" name="Picture 2" descr="logo">
            <a:extLst>
              <a:ext uri="{FF2B5EF4-FFF2-40B4-BE49-F238E27FC236}">
                <a16:creationId xmlns:a16="http://schemas.microsoft.com/office/drawing/2014/main" id="{28F904CB-CA85-4BE0-8554-0C08823DFB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80928" y="1768078"/>
            <a:ext cx="441370" cy="40987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7BF771A-B048-430D-A640-1994C0DD4DD6}"/>
              </a:ext>
            </a:extLst>
          </p:cNvPr>
          <p:cNvSpPr txBox="1"/>
          <p:nvPr/>
        </p:nvSpPr>
        <p:spPr>
          <a:xfrm>
            <a:off x="8772327" y="3226416"/>
            <a:ext cx="2766872" cy="461665"/>
          </a:xfrm>
          <a:prstGeom prst="rect">
            <a:avLst/>
          </a:prstGeom>
          <a:solidFill>
            <a:srgbClr val="000000"/>
          </a:solidFill>
        </p:spPr>
        <p:txBody>
          <a:bodyPr wrap="square">
            <a:spAutoFit/>
          </a:bodyPr>
          <a:lstStyle/>
          <a:p>
            <a:r>
              <a:rPr lang="en-US" sz="1200" b="1" dirty="0">
                <a:solidFill>
                  <a:schemeClr val="bg1"/>
                </a:solidFill>
                <a:latin typeface="Consolas" panose="020B0609020204030204" pitchFamily="49" charset="0"/>
              </a:rPr>
              <a:t>text1 is mark.fishpool@qa.com</a:t>
            </a:r>
          </a:p>
          <a:p>
            <a:r>
              <a:rPr lang="en-US" sz="1200" b="1" dirty="0">
                <a:solidFill>
                  <a:schemeClr val="bg1"/>
                </a:solidFill>
                <a:latin typeface="Consolas" panose="020B0609020204030204" pitchFamily="49" charset="0"/>
              </a:rPr>
              <a:t>text2 is frank16mtrue</a:t>
            </a:r>
            <a:endParaRPr lang="en-GB" sz="1200" b="1" dirty="0">
              <a:solidFill>
                <a:schemeClr val="bg1"/>
              </a:solidFill>
              <a:latin typeface="Consolas" panose="020B0609020204030204" pitchFamily="49" charset="0"/>
            </a:endParaRPr>
          </a:p>
        </p:txBody>
      </p:sp>
      <p:sp>
        <p:nvSpPr>
          <p:cNvPr id="7" name="TextBox 6">
            <a:extLst>
              <a:ext uri="{FF2B5EF4-FFF2-40B4-BE49-F238E27FC236}">
                <a16:creationId xmlns:a16="http://schemas.microsoft.com/office/drawing/2014/main" id="{8F486D58-AE69-4355-8558-B17A1853F2E2}"/>
              </a:ext>
            </a:extLst>
          </p:cNvPr>
          <p:cNvSpPr txBox="1"/>
          <p:nvPr/>
        </p:nvSpPr>
        <p:spPr>
          <a:xfrm>
            <a:off x="7530253" y="3223001"/>
            <a:ext cx="1192213" cy="465080"/>
          </a:xfrm>
          <a:prstGeom prst="rect">
            <a:avLst/>
          </a:prstGeom>
          <a:solidFill>
            <a:srgbClr val="00B050"/>
          </a:solidFill>
        </p:spPr>
        <p:txBody>
          <a:bodyPr wrap="square" anchor="ctr">
            <a:noAutofit/>
          </a:bodyPr>
          <a:lstStyle/>
          <a:p>
            <a:pPr algn="ctr"/>
            <a:r>
              <a:rPr lang="en-GB" dirty="0">
                <a:solidFill>
                  <a:schemeClr val="bg1"/>
                </a:solidFill>
              </a:rPr>
              <a:t>STDOUT</a:t>
            </a:r>
          </a:p>
        </p:txBody>
      </p:sp>
    </p:spTree>
    <p:extLst>
      <p:ext uri="{BB962C8B-B14F-4D97-AF65-F5344CB8AC3E}">
        <p14:creationId xmlns:p14="http://schemas.microsoft.com/office/powerpoint/2010/main" val="1638150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00D51B-41B7-4E76-9F25-A1BB31CCFA78}"/>
              </a:ext>
            </a:extLst>
          </p:cNvPr>
          <p:cNvSpPr>
            <a:spLocks noGrp="1"/>
          </p:cNvSpPr>
          <p:nvPr>
            <p:ph type="body" sz="quarter" idx="10"/>
          </p:nvPr>
        </p:nvSpPr>
        <p:spPr/>
        <p:txBody>
          <a:bodyPr/>
          <a:lstStyle/>
          <a:p>
            <a:r>
              <a:rPr lang="en-GB" cap="none" dirty="0"/>
              <a:t>Mutable Strings</a:t>
            </a:r>
          </a:p>
        </p:txBody>
      </p:sp>
      <p:sp>
        <p:nvSpPr>
          <p:cNvPr id="3" name="Text Placeholder 2">
            <a:extLst>
              <a:ext uri="{FF2B5EF4-FFF2-40B4-BE49-F238E27FC236}">
                <a16:creationId xmlns:a16="http://schemas.microsoft.com/office/drawing/2014/main" id="{23D17E79-2E34-4B19-B19B-C4C9969D3864}"/>
              </a:ext>
            </a:extLst>
          </p:cNvPr>
          <p:cNvSpPr>
            <a:spLocks noGrp="1"/>
          </p:cNvSpPr>
          <p:nvPr>
            <p:ph type="body" sz="quarter" idx="15"/>
          </p:nvPr>
        </p:nvSpPr>
        <p:spPr>
          <a:xfrm>
            <a:off x="4768914" y="459968"/>
            <a:ext cx="6850062" cy="4094163"/>
          </a:xfrm>
        </p:spPr>
        <p:txBody>
          <a:bodyPr/>
          <a:lstStyle/>
          <a:p>
            <a:r>
              <a:rPr lang="en-GB" b="1" dirty="0"/>
              <a:t>If you want to modify a String, make it explicitly mutable…</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a:t>Fixed:</a:t>
            </a:r>
          </a:p>
          <a:p>
            <a:endParaRPr lang="en-GB" b="1" dirty="0"/>
          </a:p>
        </p:txBody>
      </p:sp>
      <p:sp>
        <p:nvSpPr>
          <p:cNvPr id="5" name="TextBox 4">
            <a:extLst>
              <a:ext uri="{FF2B5EF4-FFF2-40B4-BE49-F238E27FC236}">
                <a16:creationId xmlns:a16="http://schemas.microsoft.com/office/drawing/2014/main" id="{4F8E1709-7F6F-42F6-866C-FEADF11B109C}"/>
              </a:ext>
            </a:extLst>
          </p:cNvPr>
          <p:cNvSpPr txBox="1"/>
          <p:nvPr/>
        </p:nvSpPr>
        <p:spPr>
          <a:xfrm>
            <a:off x="4782335" y="2054442"/>
            <a:ext cx="6544033" cy="2123658"/>
          </a:xfrm>
          <a:prstGeom prst="rect">
            <a:avLst/>
          </a:prstGeom>
          <a:solidFill>
            <a:srgbClr val="000000"/>
          </a:solidFill>
        </p:spPr>
        <p:txBody>
          <a:bodyPr wrap="square">
            <a:spAutoFit/>
          </a:bodyPr>
          <a:lstStyle/>
          <a:p>
            <a:r>
              <a:rPr lang="en-GB" sz="1200" dirty="0">
                <a:solidFill>
                  <a:srgbClr val="FF0000"/>
                </a:solidFill>
                <a:latin typeface="Consolas" panose="020B0609020204030204" pitchFamily="49" charset="0"/>
              </a:rPr>
              <a:t>error[E0596]: </a:t>
            </a:r>
            <a:r>
              <a:rPr lang="en-GB" sz="1200" dirty="0">
                <a:solidFill>
                  <a:schemeClr val="bg1"/>
                </a:solidFill>
                <a:latin typeface="Consolas" panose="020B0609020204030204" pitchFamily="49" charset="0"/>
              </a:rPr>
              <a:t>cannot borrow `greeting` as mutable, as it is not declared as mutable</a:t>
            </a:r>
          </a:p>
          <a:p>
            <a:r>
              <a:rPr lang="en-GB" sz="1200" dirty="0">
                <a:solidFill>
                  <a:schemeClr val="bg1"/>
                </a:solidFill>
                <a:latin typeface="Consolas" panose="020B0609020204030204" pitchFamily="49" charset="0"/>
              </a:rPr>
              <a:t> --&gt; mutablestr.rs:3:2</a:t>
            </a:r>
          </a:p>
          <a:p>
            <a:r>
              <a:rPr lang="en-GB" sz="1200" dirty="0">
                <a:solidFill>
                  <a:schemeClr val="bg1"/>
                </a:solidFill>
                <a:latin typeface="Consolas" panose="020B0609020204030204" pitchFamily="49" charset="0"/>
              </a:rPr>
              <a:t>  </a:t>
            </a:r>
            <a:r>
              <a:rPr lang="en-GB" sz="1200" dirty="0">
                <a:solidFill>
                  <a:srgbClr val="00EDB5"/>
                </a:solidFill>
                <a:latin typeface="Consolas" panose="020B0609020204030204" pitchFamily="49" charset="0"/>
              </a:rPr>
              <a:t>|</a:t>
            </a:r>
          </a:p>
          <a:p>
            <a:r>
              <a:rPr lang="en-GB" sz="1200" dirty="0">
                <a:solidFill>
                  <a:srgbClr val="20D3FF"/>
                </a:solidFill>
                <a:latin typeface="Consolas" panose="020B0609020204030204" pitchFamily="49" charset="0"/>
              </a:rPr>
              <a:t>2</a:t>
            </a:r>
            <a:r>
              <a:rPr lang="en-GB" sz="1200" dirty="0">
                <a:solidFill>
                  <a:schemeClr val="bg1"/>
                </a:solidFill>
                <a:latin typeface="Consolas" panose="020B0609020204030204" pitchFamily="49" charset="0"/>
              </a:rPr>
              <a:t> </a:t>
            </a:r>
            <a:r>
              <a:rPr lang="en-GB" sz="1200" dirty="0">
                <a:solidFill>
                  <a:srgbClr val="00EDB5"/>
                </a:solidFill>
                <a:latin typeface="Consolas" panose="020B0609020204030204" pitchFamily="49" charset="0"/>
              </a:rPr>
              <a:t>|</a:t>
            </a:r>
            <a:r>
              <a:rPr lang="en-GB" sz="1200" dirty="0">
                <a:solidFill>
                  <a:schemeClr val="bg1"/>
                </a:solidFill>
                <a:latin typeface="Consolas" panose="020B0609020204030204" pitchFamily="49" charset="0"/>
              </a:rPr>
              <a:t>     let greeting: String = String::from("Hello");</a:t>
            </a:r>
          </a:p>
          <a:p>
            <a:r>
              <a:rPr lang="en-GB" sz="1200" dirty="0">
                <a:solidFill>
                  <a:schemeClr val="bg1"/>
                </a:solidFill>
                <a:latin typeface="Consolas" panose="020B0609020204030204" pitchFamily="49" charset="0"/>
              </a:rPr>
              <a:t>  </a:t>
            </a:r>
            <a:r>
              <a:rPr lang="en-GB" sz="1200" dirty="0">
                <a:solidFill>
                  <a:srgbClr val="00EDB5"/>
                </a:solidFill>
                <a:latin typeface="Consolas" panose="020B0609020204030204" pitchFamily="49" charset="0"/>
              </a:rPr>
              <a:t>|</a:t>
            </a:r>
            <a:r>
              <a:rPr lang="en-GB" sz="1200" dirty="0">
                <a:solidFill>
                  <a:schemeClr val="bg1"/>
                </a:solidFill>
                <a:latin typeface="Consolas" panose="020B0609020204030204" pitchFamily="49" charset="0"/>
              </a:rPr>
              <a:t>         </a:t>
            </a:r>
            <a:r>
              <a:rPr lang="en-GB" sz="1200" dirty="0">
                <a:solidFill>
                  <a:srgbClr val="20D3FF"/>
                </a:solidFill>
                <a:latin typeface="Consolas" panose="020B0609020204030204" pitchFamily="49" charset="0"/>
              </a:rPr>
              <a:t>-------- help: consider changing this to be mutable: `mut greeting`</a:t>
            </a:r>
          </a:p>
          <a:p>
            <a:r>
              <a:rPr lang="en-GB" sz="1200" dirty="0">
                <a:solidFill>
                  <a:srgbClr val="20D3FF"/>
                </a:solidFill>
                <a:latin typeface="Consolas" panose="020B0609020204030204" pitchFamily="49" charset="0"/>
              </a:rPr>
              <a:t>3</a:t>
            </a:r>
            <a:r>
              <a:rPr lang="en-GB" sz="1200" dirty="0">
                <a:solidFill>
                  <a:schemeClr val="bg1"/>
                </a:solidFill>
                <a:latin typeface="Consolas" panose="020B0609020204030204" pitchFamily="49" charset="0"/>
              </a:rPr>
              <a:t> </a:t>
            </a:r>
            <a:r>
              <a:rPr lang="en-GB" sz="1200" dirty="0">
                <a:solidFill>
                  <a:srgbClr val="00EDB5"/>
                </a:solidFill>
                <a:latin typeface="Consolas" panose="020B0609020204030204" pitchFamily="49" charset="0"/>
              </a:rPr>
              <a:t>|</a:t>
            </a:r>
            <a:r>
              <a:rPr lang="en-GB" sz="1200" dirty="0">
                <a:solidFill>
                  <a:schemeClr val="bg1"/>
                </a:solidFill>
                <a:latin typeface="Consolas" panose="020B0609020204030204" pitchFamily="49" charset="0"/>
              </a:rPr>
              <a:t>     </a:t>
            </a:r>
            <a:r>
              <a:rPr lang="en-GB" sz="1200" dirty="0" err="1">
                <a:solidFill>
                  <a:schemeClr val="bg1"/>
                </a:solidFill>
                <a:latin typeface="Consolas" panose="020B0609020204030204" pitchFamily="49" charset="0"/>
              </a:rPr>
              <a:t>greeting.push_str</a:t>
            </a:r>
            <a:r>
              <a:rPr lang="en-GB" sz="1200" dirty="0">
                <a:solidFill>
                  <a:schemeClr val="bg1"/>
                </a:solidFill>
                <a:latin typeface="Consolas" panose="020B0609020204030204" pitchFamily="49" charset="0"/>
              </a:rPr>
              <a:t>(", world!");</a:t>
            </a:r>
          </a:p>
          <a:p>
            <a:r>
              <a:rPr lang="en-GB" sz="1200" dirty="0">
                <a:solidFill>
                  <a:schemeClr val="bg1"/>
                </a:solidFill>
                <a:latin typeface="Consolas" panose="020B0609020204030204" pitchFamily="49" charset="0"/>
              </a:rPr>
              <a:t> </a:t>
            </a:r>
            <a:r>
              <a:rPr lang="en-GB" sz="1200" dirty="0">
                <a:solidFill>
                  <a:srgbClr val="00EDB5"/>
                </a:solidFill>
                <a:latin typeface="Consolas" panose="020B0609020204030204" pitchFamily="49" charset="0"/>
              </a:rPr>
              <a:t> |     </a:t>
            </a:r>
            <a:r>
              <a:rPr lang="en-GB" sz="1200" dirty="0">
                <a:solidFill>
                  <a:srgbClr val="FF0000"/>
                </a:solidFill>
                <a:latin typeface="Consolas" panose="020B0609020204030204" pitchFamily="49" charset="0"/>
              </a:rPr>
              <a:t>^^^^^^^^ cannot borrow as mutable</a:t>
            </a:r>
          </a:p>
          <a:p>
            <a:r>
              <a:rPr lang="en-GB" sz="1200" dirty="0">
                <a:solidFill>
                  <a:srgbClr val="FF0000"/>
                </a:solidFill>
                <a:latin typeface="Consolas" panose="020B0609020204030204" pitchFamily="49" charset="0"/>
              </a:rPr>
              <a:t>error: </a:t>
            </a:r>
            <a:r>
              <a:rPr lang="en-GB" sz="1200" dirty="0">
                <a:solidFill>
                  <a:schemeClr val="bg1"/>
                </a:solidFill>
                <a:latin typeface="Consolas" panose="020B0609020204030204" pitchFamily="49" charset="0"/>
              </a:rPr>
              <a:t>aborting due to previous error</a:t>
            </a:r>
          </a:p>
          <a:p>
            <a:r>
              <a:rPr lang="en-GB" sz="1200" dirty="0">
                <a:solidFill>
                  <a:schemeClr val="bg1"/>
                </a:solidFill>
                <a:latin typeface="Consolas" panose="020B0609020204030204" pitchFamily="49" charset="0"/>
              </a:rPr>
              <a:t>For more information about this error, try `</a:t>
            </a:r>
            <a:r>
              <a:rPr lang="en-GB" sz="1200" dirty="0" err="1">
                <a:solidFill>
                  <a:schemeClr val="bg1"/>
                </a:solidFill>
                <a:latin typeface="Consolas" panose="020B0609020204030204" pitchFamily="49" charset="0"/>
              </a:rPr>
              <a:t>rustc</a:t>
            </a:r>
            <a:r>
              <a:rPr lang="en-GB" sz="1200" dirty="0">
                <a:solidFill>
                  <a:schemeClr val="bg1"/>
                </a:solidFill>
                <a:latin typeface="Consolas" panose="020B0609020204030204" pitchFamily="49" charset="0"/>
              </a:rPr>
              <a:t> --explain E0596`.</a:t>
            </a:r>
          </a:p>
        </p:txBody>
      </p:sp>
      <p:sp>
        <p:nvSpPr>
          <p:cNvPr id="6" name="TextBox 5">
            <a:extLst>
              <a:ext uri="{FF2B5EF4-FFF2-40B4-BE49-F238E27FC236}">
                <a16:creationId xmlns:a16="http://schemas.microsoft.com/office/drawing/2014/main" id="{4EEFD34C-18A9-4E7A-B5EB-950C21E3C20C}"/>
              </a:ext>
            </a:extLst>
          </p:cNvPr>
          <p:cNvSpPr txBox="1"/>
          <p:nvPr/>
        </p:nvSpPr>
        <p:spPr>
          <a:xfrm>
            <a:off x="4755250" y="776114"/>
            <a:ext cx="6571118" cy="1085303"/>
          </a:xfrm>
          <a:prstGeom prst="rect">
            <a:avLst/>
          </a:prstGeom>
          <a:solidFill>
            <a:schemeClr val="tx1">
              <a:lumMod val="10000"/>
              <a:lumOff val="90000"/>
            </a:schemeClr>
          </a:solidFill>
        </p:spPr>
        <p:txBody>
          <a:bodyPr vert="horz" wrap="square" lIns="0" tIns="0" rIns="0" bIns="0" rtlCol="0" anchor="t" anchorCtr="0">
            <a:noAutofit/>
          </a:bodyPr>
          <a:lstStyle/>
          <a:p>
            <a:pPr algn="l"/>
            <a:r>
              <a:rPr lang="en-GB" sz="1400" dirty="0" err="1">
                <a:solidFill>
                  <a:srgbClr val="0070C0"/>
                </a:solidFill>
                <a:latin typeface="Consolas" panose="020B0609020204030204" pitchFamily="49" charset="0"/>
              </a:rPr>
              <a:t>fn</a:t>
            </a:r>
            <a:r>
              <a:rPr lang="en-GB" sz="1400" dirty="0">
                <a:latin typeface="Consolas" panose="020B0609020204030204" pitchFamily="49" charset="0"/>
              </a:rPr>
              <a:t> main() {</a:t>
            </a:r>
          </a:p>
          <a:p>
            <a:pPr algn="l"/>
            <a:r>
              <a:rPr lang="en-US" sz="1400" dirty="0">
                <a:latin typeface="Consolas" panose="020B0609020204030204" pitchFamily="49" charset="0"/>
              </a:rPr>
              <a:t>    </a:t>
            </a:r>
            <a:r>
              <a:rPr lang="en-US" sz="1400" dirty="0">
                <a:solidFill>
                  <a:srgbClr val="0070C0"/>
                </a:solidFill>
                <a:latin typeface="Consolas" panose="020B0609020204030204" pitchFamily="49" charset="0"/>
              </a:rPr>
              <a:t>let</a:t>
            </a:r>
            <a:r>
              <a:rPr lang="en-US" sz="1400" dirty="0">
                <a:latin typeface="Consolas" panose="020B0609020204030204" pitchFamily="49" charset="0"/>
              </a:rPr>
              <a:t> greeting: String = String::from(</a:t>
            </a:r>
            <a:r>
              <a:rPr lang="en-US" sz="1400" dirty="0">
                <a:solidFill>
                  <a:srgbClr val="7030A0"/>
                </a:solidFill>
                <a:latin typeface="Consolas" panose="020B0609020204030204" pitchFamily="49" charset="0"/>
              </a:rPr>
              <a:t>"Hello"</a:t>
            </a:r>
            <a:r>
              <a:rPr lang="en-US" sz="1400" dirty="0">
                <a:latin typeface="Consolas" panose="020B0609020204030204" pitchFamily="49" charset="0"/>
              </a:rPr>
              <a:t>);</a:t>
            </a:r>
          </a:p>
          <a:p>
            <a:pPr algn="l"/>
            <a:r>
              <a:rPr lang="en-US" sz="1400" dirty="0">
                <a:latin typeface="Consolas" panose="020B0609020204030204" pitchFamily="49" charset="0"/>
              </a:rPr>
              <a:t>    </a:t>
            </a:r>
            <a:r>
              <a:rPr lang="en-US" sz="1400" dirty="0" err="1">
                <a:latin typeface="Consolas" panose="020B0609020204030204" pitchFamily="49" charset="0"/>
              </a:rPr>
              <a:t>greeting.push_str</a:t>
            </a:r>
            <a:r>
              <a:rPr lang="en-US" sz="1400" dirty="0">
                <a:latin typeface="Consolas" panose="020B0609020204030204" pitchFamily="49" charset="0"/>
              </a:rPr>
              <a:t>(</a:t>
            </a:r>
            <a:r>
              <a:rPr lang="en-US" sz="1400" dirty="0">
                <a:solidFill>
                  <a:srgbClr val="7030A0"/>
                </a:solidFill>
                <a:latin typeface="Consolas" panose="020B0609020204030204" pitchFamily="49" charset="0"/>
              </a:rPr>
              <a:t>", world!"</a:t>
            </a:r>
            <a:r>
              <a:rPr lang="en-US" sz="1400" dirty="0">
                <a:latin typeface="Consolas" panose="020B0609020204030204" pitchFamily="49" charset="0"/>
              </a:rPr>
              <a:t>);</a:t>
            </a:r>
          </a:p>
          <a:p>
            <a:pPr algn="l"/>
            <a:r>
              <a:rPr lang="en-US" sz="1400" dirty="0">
                <a:latin typeface="Consolas" panose="020B0609020204030204" pitchFamily="49" charset="0"/>
              </a:rPr>
              <a:t>    </a:t>
            </a:r>
            <a:r>
              <a:rPr lang="en-US" sz="1400" dirty="0" err="1">
                <a:solidFill>
                  <a:srgbClr val="00B050"/>
                </a:solidFill>
                <a:latin typeface="Consolas" panose="020B0609020204030204" pitchFamily="49" charset="0"/>
              </a:rPr>
              <a:t>println</a:t>
            </a:r>
            <a:r>
              <a:rPr lang="en-US" sz="1400" dirty="0">
                <a:solidFill>
                  <a:srgbClr val="00B050"/>
                </a:solidFill>
                <a:latin typeface="Consolas" panose="020B0609020204030204" pitchFamily="49" charset="0"/>
              </a:rPr>
              <a:t>!</a:t>
            </a:r>
            <a:r>
              <a:rPr lang="en-US" sz="1400" dirty="0">
                <a:latin typeface="Consolas" panose="020B0609020204030204" pitchFamily="49" charset="0"/>
              </a:rPr>
              <a:t>(</a:t>
            </a:r>
            <a:r>
              <a:rPr lang="en-US" sz="1400" dirty="0">
                <a:solidFill>
                  <a:srgbClr val="7030A0"/>
                </a:solidFill>
                <a:latin typeface="Consolas" panose="020B0609020204030204" pitchFamily="49" charset="0"/>
              </a:rPr>
              <a:t>"{}"</a:t>
            </a:r>
            <a:r>
              <a:rPr lang="en-US" sz="1400" dirty="0">
                <a:latin typeface="Consolas" panose="020B0609020204030204" pitchFamily="49" charset="0"/>
              </a:rPr>
              <a:t>, greeting);</a:t>
            </a:r>
          </a:p>
          <a:p>
            <a:pPr algn="l"/>
            <a:r>
              <a:rPr lang="en-GB" sz="1400" dirty="0">
                <a:latin typeface="Consolas" panose="020B0609020204030204" pitchFamily="49" charset="0"/>
              </a:rPr>
              <a:t>}</a:t>
            </a:r>
          </a:p>
        </p:txBody>
      </p:sp>
      <p:pic>
        <p:nvPicPr>
          <p:cNvPr id="7" name="Picture 2" descr="logo">
            <a:extLst>
              <a:ext uri="{FF2B5EF4-FFF2-40B4-BE49-F238E27FC236}">
                <a16:creationId xmlns:a16="http://schemas.microsoft.com/office/drawing/2014/main" id="{6E083C6F-6F7E-4F07-8575-0DDE8F14C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98291" y="776114"/>
            <a:ext cx="441370" cy="40987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1ADD401-D2E2-47A7-8DEA-BC21A8847F5D}"/>
              </a:ext>
            </a:extLst>
          </p:cNvPr>
          <p:cNvSpPr txBox="1"/>
          <p:nvPr/>
        </p:nvSpPr>
        <p:spPr>
          <a:xfrm>
            <a:off x="4755250" y="4861884"/>
            <a:ext cx="6571118" cy="1085303"/>
          </a:xfrm>
          <a:prstGeom prst="rect">
            <a:avLst/>
          </a:prstGeom>
          <a:solidFill>
            <a:schemeClr val="tx1">
              <a:lumMod val="10000"/>
              <a:lumOff val="90000"/>
            </a:schemeClr>
          </a:solidFill>
        </p:spPr>
        <p:txBody>
          <a:bodyPr vert="horz" wrap="square" lIns="0" tIns="0" rIns="0" bIns="0" rtlCol="0" anchor="t" anchorCtr="0">
            <a:noAutofit/>
          </a:bodyPr>
          <a:lstStyle/>
          <a:p>
            <a:pPr algn="l"/>
            <a:r>
              <a:rPr lang="en-GB" sz="1400" dirty="0" err="1">
                <a:solidFill>
                  <a:srgbClr val="0070C0"/>
                </a:solidFill>
                <a:latin typeface="Consolas" panose="020B0609020204030204" pitchFamily="49" charset="0"/>
              </a:rPr>
              <a:t>fn</a:t>
            </a:r>
            <a:r>
              <a:rPr lang="en-GB" sz="1400" dirty="0">
                <a:latin typeface="Consolas" panose="020B0609020204030204" pitchFamily="49" charset="0"/>
              </a:rPr>
              <a:t> main() {</a:t>
            </a:r>
          </a:p>
          <a:p>
            <a:pPr algn="l"/>
            <a:r>
              <a:rPr lang="en-US" sz="1400" dirty="0">
                <a:solidFill>
                  <a:srgbClr val="000000"/>
                </a:solidFill>
                <a:latin typeface="Consolas" panose="020B0609020204030204" pitchFamily="49" charset="0"/>
              </a:rPr>
              <a:t>    </a:t>
            </a:r>
            <a:r>
              <a:rPr lang="en-US" sz="1400" dirty="0">
                <a:solidFill>
                  <a:srgbClr val="0070C0"/>
                </a:solidFill>
                <a:latin typeface="Consolas" panose="020B0609020204030204" pitchFamily="49" charset="0"/>
              </a:rPr>
              <a:t>let</a:t>
            </a:r>
            <a:r>
              <a:rPr lang="en-US" sz="1400" dirty="0">
                <a:solidFill>
                  <a:srgbClr val="000000"/>
                </a:solidFill>
                <a:latin typeface="Consolas" panose="020B0609020204030204" pitchFamily="49" charset="0"/>
              </a:rPr>
              <a:t> </a:t>
            </a:r>
            <a:r>
              <a:rPr lang="en-US" sz="1400" b="1" dirty="0">
                <a:solidFill>
                  <a:srgbClr val="000000"/>
                </a:solidFill>
                <a:highlight>
                  <a:srgbClr val="FFFF00"/>
                </a:highlight>
                <a:latin typeface="Consolas" panose="020B0609020204030204" pitchFamily="49" charset="0"/>
              </a:rPr>
              <a:t>mut</a:t>
            </a:r>
            <a:r>
              <a:rPr lang="en-US" sz="1400" dirty="0">
                <a:solidFill>
                  <a:srgbClr val="000000"/>
                </a:solidFill>
                <a:latin typeface="Consolas" panose="020B0609020204030204" pitchFamily="49" charset="0"/>
              </a:rPr>
              <a:t> greeting: String = String::from(</a:t>
            </a:r>
            <a:r>
              <a:rPr lang="en-US" sz="1400" dirty="0">
                <a:solidFill>
                  <a:srgbClr val="7030A0"/>
                </a:solidFill>
                <a:latin typeface="Consolas" panose="020B0609020204030204" pitchFamily="49" charset="0"/>
              </a:rPr>
              <a:t>"Hello"</a:t>
            </a:r>
            <a:r>
              <a:rPr lang="en-US" sz="1400" dirty="0">
                <a:solidFill>
                  <a:srgbClr val="000000"/>
                </a:solidFill>
                <a:latin typeface="Consolas" panose="020B0609020204030204" pitchFamily="49" charset="0"/>
              </a:rPr>
              <a:t>);</a:t>
            </a:r>
          </a:p>
          <a:p>
            <a:pPr algn="l"/>
            <a:r>
              <a:rPr lang="en-US" sz="1400" dirty="0">
                <a:latin typeface="Consolas" panose="020B0609020204030204" pitchFamily="49" charset="0"/>
              </a:rPr>
              <a:t>    </a:t>
            </a:r>
            <a:r>
              <a:rPr lang="en-US" sz="1400" dirty="0" err="1">
                <a:latin typeface="Consolas" panose="020B0609020204030204" pitchFamily="49" charset="0"/>
              </a:rPr>
              <a:t>greeting.push_str</a:t>
            </a:r>
            <a:r>
              <a:rPr lang="en-US" sz="1400" dirty="0">
                <a:latin typeface="Consolas" panose="020B0609020204030204" pitchFamily="49" charset="0"/>
              </a:rPr>
              <a:t>(</a:t>
            </a:r>
            <a:r>
              <a:rPr lang="en-US" sz="1400" dirty="0">
                <a:solidFill>
                  <a:srgbClr val="7030A0"/>
                </a:solidFill>
                <a:latin typeface="Consolas" panose="020B0609020204030204" pitchFamily="49" charset="0"/>
              </a:rPr>
              <a:t>", world!"</a:t>
            </a:r>
            <a:r>
              <a:rPr lang="en-US" sz="1400" dirty="0">
                <a:latin typeface="Consolas" panose="020B0609020204030204" pitchFamily="49" charset="0"/>
              </a:rPr>
              <a:t>);</a:t>
            </a:r>
          </a:p>
          <a:p>
            <a:pPr algn="l"/>
            <a:r>
              <a:rPr lang="en-US" sz="1400" dirty="0">
                <a:latin typeface="Consolas" panose="020B0609020204030204" pitchFamily="49" charset="0"/>
              </a:rPr>
              <a:t>    </a:t>
            </a:r>
            <a:r>
              <a:rPr lang="en-US" sz="1400" dirty="0" err="1">
                <a:solidFill>
                  <a:srgbClr val="00B050"/>
                </a:solidFill>
                <a:latin typeface="Consolas" panose="020B0609020204030204" pitchFamily="49" charset="0"/>
              </a:rPr>
              <a:t>println</a:t>
            </a:r>
            <a:r>
              <a:rPr lang="en-US" sz="1400" dirty="0">
                <a:solidFill>
                  <a:srgbClr val="00B050"/>
                </a:solidFill>
                <a:latin typeface="Consolas" panose="020B0609020204030204" pitchFamily="49" charset="0"/>
              </a:rPr>
              <a:t>!</a:t>
            </a:r>
            <a:r>
              <a:rPr lang="en-US" sz="1400" dirty="0">
                <a:latin typeface="Consolas" panose="020B0609020204030204" pitchFamily="49" charset="0"/>
              </a:rPr>
              <a:t>(</a:t>
            </a:r>
            <a:r>
              <a:rPr lang="en-US" sz="1400" dirty="0">
                <a:solidFill>
                  <a:srgbClr val="7030A0"/>
                </a:solidFill>
                <a:latin typeface="Consolas" panose="020B0609020204030204" pitchFamily="49" charset="0"/>
              </a:rPr>
              <a:t>"{}"</a:t>
            </a:r>
            <a:r>
              <a:rPr lang="en-US" sz="1400" dirty="0">
                <a:latin typeface="Consolas" panose="020B0609020204030204" pitchFamily="49" charset="0"/>
              </a:rPr>
              <a:t>, greeting);</a:t>
            </a:r>
          </a:p>
          <a:p>
            <a:pPr algn="l"/>
            <a:r>
              <a:rPr lang="en-GB" sz="1400" dirty="0">
                <a:latin typeface="Consolas" panose="020B0609020204030204" pitchFamily="49" charset="0"/>
              </a:rPr>
              <a:t>}</a:t>
            </a:r>
          </a:p>
        </p:txBody>
      </p:sp>
      <p:pic>
        <p:nvPicPr>
          <p:cNvPr id="9" name="Picture 2" descr="logo">
            <a:extLst>
              <a:ext uri="{FF2B5EF4-FFF2-40B4-BE49-F238E27FC236}">
                <a16:creationId xmlns:a16="http://schemas.microsoft.com/office/drawing/2014/main" id="{5EB3E3AF-1F52-47BB-A664-3F184F9737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98291" y="4879684"/>
            <a:ext cx="441370" cy="409878"/>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Badge Tick with solid fill">
            <a:extLst>
              <a:ext uri="{FF2B5EF4-FFF2-40B4-BE49-F238E27FC236}">
                <a16:creationId xmlns:a16="http://schemas.microsoft.com/office/drawing/2014/main" id="{5331EFAB-85E5-4369-BA04-5A6EEA4AE7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33382" y="4922783"/>
            <a:ext cx="493662" cy="493662"/>
          </a:xfrm>
          <a:prstGeom prst="rect">
            <a:avLst/>
          </a:prstGeom>
        </p:spPr>
      </p:pic>
      <p:pic>
        <p:nvPicPr>
          <p:cNvPr id="11" name="Graphic 10" descr="Badge Cross with solid fill">
            <a:extLst>
              <a:ext uri="{FF2B5EF4-FFF2-40B4-BE49-F238E27FC236}">
                <a16:creationId xmlns:a16="http://schemas.microsoft.com/office/drawing/2014/main" id="{184BE50B-6772-4248-9D62-2940FA996E4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33382" y="927610"/>
            <a:ext cx="398661" cy="398661"/>
          </a:xfrm>
          <a:prstGeom prst="rect">
            <a:avLst/>
          </a:prstGeom>
        </p:spPr>
      </p:pic>
      <p:sp>
        <p:nvSpPr>
          <p:cNvPr id="12" name="TextBox 11">
            <a:extLst>
              <a:ext uri="{FF2B5EF4-FFF2-40B4-BE49-F238E27FC236}">
                <a16:creationId xmlns:a16="http://schemas.microsoft.com/office/drawing/2014/main" id="{A5CF7234-1865-43C1-A501-2B092185D04F}"/>
              </a:ext>
            </a:extLst>
          </p:cNvPr>
          <p:cNvSpPr txBox="1"/>
          <p:nvPr/>
        </p:nvSpPr>
        <p:spPr>
          <a:xfrm>
            <a:off x="8865768" y="5980019"/>
            <a:ext cx="2460600" cy="274922"/>
          </a:xfrm>
          <a:prstGeom prst="rect">
            <a:avLst/>
          </a:prstGeom>
          <a:solidFill>
            <a:srgbClr val="000000"/>
          </a:solidFill>
        </p:spPr>
        <p:txBody>
          <a:bodyPr wrap="square">
            <a:spAutoFit/>
          </a:bodyPr>
          <a:lstStyle/>
          <a:p>
            <a:r>
              <a:rPr lang="en-US" sz="1200" b="1" dirty="0">
                <a:solidFill>
                  <a:schemeClr val="bg1"/>
                </a:solidFill>
                <a:latin typeface="Consolas" panose="020B0609020204030204" pitchFamily="49" charset="0"/>
              </a:rPr>
              <a:t>Hello, world!</a:t>
            </a:r>
            <a:endParaRPr lang="en-GB" sz="1200" b="1" dirty="0">
              <a:solidFill>
                <a:schemeClr val="bg1"/>
              </a:solidFill>
              <a:latin typeface="Consolas" panose="020B0609020204030204" pitchFamily="49" charset="0"/>
            </a:endParaRPr>
          </a:p>
        </p:txBody>
      </p:sp>
      <p:sp>
        <p:nvSpPr>
          <p:cNvPr id="13" name="TextBox 12">
            <a:extLst>
              <a:ext uri="{FF2B5EF4-FFF2-40B4-BE49-F238E27FC236}">
                <a16:creationId xmlns:a16="http://schemas.microsoft.com/office/drawing/2014/main" id="{F6B3016D-3616-4DCD-835E-3F669401143C}"/>
              </a:ext>
            </a:extLst>
          </p:cNvPr>
          <p:cNvSpPr txBox="1"/>
          <p:nvPr/>
        </p:nvSpPr>
        <p:spPr>
          <a:xfrm>
            <a:off x="7623694" y="5976603"/>
            <a:ext cx="1192213" cy="278337"/>
          </a:xfrm>
          <a:prstGeom prst="rect">
            <a:avLst/>
          </a:prstGeom>
          <a:solidFill>
            <a:srgbClr val="00B050"/>
          </a:solidFill>
        </p:spPr>
        <p:txBody>
          <a:bodyPr wrap="square" anchor="ctr">
            <a:noAutofit/>
          </a:bodyPr>
          <a:lstStyle/>
          <a:p>
            <a:pPr algn="ctr"/>
            <a:r>
              <a:rPr lang="en-GB" dirty="0">
                <a:solidFill>
                  <a:schemeClr val="bg1"/>
                </a:solidFill>
              </a:rPr>
              <a:t>STDOUT</a:t>
            </a:r>
          </a:p>
        </p:txBody>
      </p:sp>
    </p:spTree>
    <p:extLst>
      <p:ext uri="{BB962C8B-B14F-4D97-AF65-F5344CB8AC3E}">
        <p14:creationId xmlns:p14="http://schemas.microsoft.com/office/powerpoint/2010/main" val="2735464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23AF52-25C8-4D49-86A1-A9FE19524702}"/>
              </a:ext>
            </a:extLst>
          </p:cNvPr>
          <p:cNvSpPr>
            <a:spLocks noGrp="1"/>
          </p:cNvSpPr>
          <p:nvPr>
            <p:ph type="body" sz="quarter" idx="10"/>
          </p:nvPr>
        </p:nvSpPr>
        <p:spPr/>
        <p:txBody>
          <a:bodyPr/>
          <a:lstStyle/>
          <a:p>
            <a:r>
              <a:rPr lang="en-GB" cap="none" dirty="0"/>
              <a:t>Common String Tasks (1)</a:t>
            </a:r>
          </a:p>
        </p:txBody>
      </p:sp>
      <p:sp>
        <p:nvSpPr>
          <p:cNvPr id="3" name="Text Placeholder 2">
            <a:extLst>
              <a:ext uri="{FF2B5EF4-FFF2-40B4-BE49-F238E27FC236}">
                <a16:creationId xmlns:a16="http://schemas.microsoft.com/office/drawing/2014/main" id="{07D7CB93-D1D4-4C31-9543-ADDE9389B44E}"/>
              </a:ext>
            </a:extLst>
          </p:cNvPr>
          <p:cNvSpPr>
            <a:spLocks noGrp="1"/>
          </p:cNvSpPr>
          <p:nvPr>
            <p:ph type="body" sz="quarter" idx="15"/>
          </p:nvPr>
        </p:nvSpPr>
        <p:spPr>
          <a:xfrm>
            <a:off x="4730496" y="426720"/>
            <a:ext cx="7076720" cy="5017427"/>
          </a:xfrm>
        </p:spPr>
        <p:txBody>
          <a:bodyPr/>
          <a:lstStyle/>
          <a:p>
            <a:r>
              <a:rPr lang="en-GB" b="1" dirty="0"/>
              <a:t>Let's examine some popular string-related tasks:</a:t>
            </a:r>
          </a:p>
          <a:p>
            <a:endParaRPr lang="en-GB" b="1" dirty="0"/>
          </a:p>
          <a:p>
            <a:r>
              <a:rPr lang="en-GB" b="1" dirty="0"/>
              <a:t>1. Case conversion</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a:t>2. Checking for a substring</a:t>
            </a:r>
          </a:p>
          <a:p>
            <a:endParaRPr lang="en-GB" b="1" dirty="0"/>
          </a:p>
          <a:p>
            <a:endParaRPr lang="en-GB" b="1" dirty="0"/>
          </a:p>
        </p:txBody>
      </p:sp>
      <p:sp>
        <p:nvSpPr>
          <p:cNvPr id="4" name="TextBox 3">
            <a:extLst>
              <a:ext uri="{FF2B5EF4-FFF2-40B4-BE49-F238E27FC236}">
                <a16:creationId xmlns:a16="http://schemas.microsoft.com/office/drawing/2014/main" id="{4B69525F-2A41-481F-8232-0D0AD209E2A2}"/>
              </a:ext>
            </a:extLst>
          </p:cNvPr>
          <p:cNvSpPr txBox="1"/>
          <p:nvPr/>
        </p:nvSpPr>
        <p:spPr>
          <a:xfrm>
            <a:off x="4778835" y="1636878"/>
            <a:ext cx="6571118" cy="2013131"/>
          </a:xfrm>
          <a:prstGeom prst="rect">
            <a:avLst/>
          </a:prstGeom>
          <a:solidFill>
            <a:schemeClr val="tx1">
              <a:lumMod val="10000"/>
              <a:lumOff val="90000"/>
            </a:schemeClr>
          </a:solidFill>
        </p:spPr>
        <p:txBody>
          <a:bodyPr vert="horz" wrap="square" lIns="0" tIns="0" rIns="0" bIns="0" rtlCol="0" anchor="t" anchorCtr="0">
            <a:noAutofit/>
          </a:bodyPr>
          <a:lstStyle/>
          <a:p>
            <a:r>
              <a:rPr lang="en-GB" sz="1400" b="1" dirty="0" err="1">
                <a:solidFill>
                  <a:srgbClr val="00007F"/>
                </a:solidFill>
                <a:latin typeface="Consolas" panose="020B0609020204030204" pitchFamily="49" charset="0"/>
              </a:rPr>
              <a:t>fn</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main</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fr-FR" sz="1400" b="0" dirty="0">
                <a:solidFill>
                  <a:srgbClr val="808080"/>
                </a:solidFill>
                <a:latin typeface="Consolas" panose="020B0609020204030204" pitchFamily="49" charset="0"/>
              </a:rPr>
              <a:t>    </a:t>
            </a:r>
            <a:r>
              <a:rPr lang="fr-FR" sz="1400" b="1" dirty="0">
                <a:solidFill>
                  <a:srgbClr val="00007F"/>
                </a:solidFill>
                <a:latin typeface="Consolas" panose="020B0609020204030204" pitchFamily="49" charset="0"/>
              </a:rPr>
              <a:t>let</a:t>
            </a:r>
            <a:r>
              <a:rPr lang="fr-FR" sz="1400" b="0" dirty="0">
                <a:solidFill>
                  <a:srgbClr val="808080"/>
                </a:solidFill>
                <a:latin typeface="Consolas" panose="020B0609020204030204" pitchFamily="49" charset="0"/>
              </a:rPr>
              <a:t> </a:t>
            </a:r>
            <a:r>
              <a:rPr lang="fr-FR" sz="1400" b="0" dirty="0">
                <a:solidFill>
                  <a:srgbClr val="000000"/>
                </a:solidFill>
                <a:latin typeface="Consolas" panose="020B0609020204030204" pitchFamily="49" charset="0"/>
              </a:rPr>
              <a:t>question</a:t>
            </a:r>
            <a:r>
              <a:rPr lang="fr-FR" sz="1400" b="0" dirty="0">
                <a:solidFill>
                  <a:srgbClr val="808080"/>
                </a:solidFill>
                <a:latin typeface="Consolas" panose="020B0609020204030204" pitchFamily="49" charset="0"/>
              </a:rPr>
              <a:t> </a:t>
            </a:r>
            <a:r>
              <a:rPr lang="fr-FR" sz="1400" b="1" dirty="0">
                <a:solidFill>
                  <a:srgbClr val="000000"/>
                </a:solidFill>
                <a:latin typeface="Consolas" panose="020B0609020204030204" pitchFamily="49" charset="0"/>
              </a:rPr>
              <a:t>=</a:t>
            </a:r>
            <a:r>
              <a:rPr lang="fr-FR" sz="1400" b="0" dirty="0">
                <a:solidFill>
                  <a:srgbClr val="808080"/>
                </a:solidFill>
                <a:latin typeface="Consolas" panose="020B0609020204030204" pitchFamily="49" charset="0"/>
              </a:rPr>
              <a:t> </a:t>
            </a:r>
            <a:r>
              <a:rPr lang="fr-FR" sz="1400" b="0" dirty="0">
                <a:solidFill>
                  <a:srgbClr val="7F007F"/>
                </a:solidFill>
                <a:latin typeface="Consolas" panose="020B0609020204030204" pitchFamily="49" charset="0"/>
              </a:rPr>
              <a:t>"Parlez-vous français?"</a:t>
            </a:r>
            <a:r>
              <a:rPr lang="fr-FR" sz="1400" b="1" dirty="0">
                <a:solidFill>
                  <a:srgbClr val="000000"/>
                </a:solidFill>
                <a:latin typeface="Consolas" panose="020B0609020204030204" pitchFamily="49" charset="0"/>
              </a:rPr>
              <a:t>;</a:t>
            </a:r>
            <a:r>
              <a:rPr lang="fr-FR" sz="1400" b="0" dirty="0">
                <a:solidFill>
                  <a:srgbClr val="808080"/>
                </a:solidFill>
                <a:latin typeface="Consolas" panose="020B0609020204030204" pitchFamily="49" charset="0"/>
              </a:rPr>
              <a:t>  </a:t>
            </a:r>
            <a:endParaRPr lang="en-GB" sz="1400" b="0" dirty="0">
              <a:solidFill>
                <a:srgbClr val="808080"/>
              </a:solidFill>
              <a:latin typeface="Consolas" panose="020B0609020204030204" pitchFamily="49" charset="0"/>
            </a:endParaRPr>
          </a:p>
          <a:p>
            <a:r>
              <a:rPr lang="en-US" sz="1400" b="0" dirty="0">
                <a:solidFill>
                  <a:srgbClr val="808080"/>
                </a:solidFill>
                <a:latin typeface="Consolas" panose="020B0609020204030204" pitchFamily="49" charset="0"/>
              </a:rPr>
              <a:t>    </a:t>
            </a:r>
            <a:r>
              <a:rPr lang="en-US" sz="1400" b="1" dirty="0">
                <a:solidFill>
                  <a:srgbClr val="00007F"/>
                </a:solidFill>
                <a:latin typeface="Consolas" panose="020B0609020204030204" pitchFamily="49" charset="0"/>
              </a:rPr>
              <a:t>let</a:t>
            </a:r>
            <a:r>
              <a:rPr lang="en-US" sz="1400" b="0" dirty="0">
                <a:solidFill>
                  <a:srgbClr val="808080"/>
                </a:solidFill>
                <a:latin typeface="Consolas" panose="020B0609020204030204" pitchFamily="49" charset="0"/>
              </a:rPr>
              <a:t> </a:t>
            </a:r>
            <a:r>
              <a:rPr lang="en-US" sz="1400" b="0" dirty="0" err="1">
                <a:solidFill>
                  <a:srgbClr val="000000"/>
                </a:solidFill>
                <a:latin typeface="Consolas" panose="020B0609020204030204" pitchFamily="49" charset="0"/>
              </a:rPr>
              <a:t>u_question</a:t>
            </a:r>
            <a:r>
              <a:rPr lang="en-US" sz="1400" b="0" dirty="0">
                <a:solidFill>
                  <a:srgbClr val="808080"/>
                </a:solidFill>
                <a:latin typeface="Consolas" panose="020B0609020204030204" pitchFamily="49" charset="0"/>
              </a:rPr>
              <a:t> </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0" dirty="0" err="1">
                <a:solidFill>
                  <a:srgbClr val="000000"/>
                </a:solidFill>
                <a:latin typeface="Consolas" panose="020B0609020204030204" pitchFamily="49" charset="0"/>
              </a:rPr>
              <a:t>question</a:t>
            </a:r>
            <a:r>
              <a:rPr lang="en-US" sz="1400" b="1" dirty="0" err="1">
                <a:solidFill>
                  <a:srgbClr val="000000"/>
                </a:solidFill>
                <a:latin typeface="Consolas" panose="020B0609020204030204" pitchFamily="49" charset="0"/>
              </a:rPr>
              <a:t>.</a:t>
            </a:r>
            <a:r>
              <a:rPr lang="en-US" sz="1400" b="0" dirty="0" err="1">
                <a:solidFill>
                  <a:srgbClr val="000000"/>
                </a:solidFill>
                <a:highlight>
                  <a:srgbClr val="FFFF00"/>
                </a:highlight>
                <a:latin typeface="Consolas" panose="020B0609020204030204" pitchFamily="49" charset="0"/>
              </a:rPr>
              <a:t>to_uppercase</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endParaRPr lang="en-GB" sz="1400" b="0" dirty="0">
              <a:solidFill>
                <a:srgbClr val="808080"/>
              </a:solidFill>
              <a:latin typeface="Consolas" panose="020B0609020204030204" pitchFamily="49" charset="0"/>
            </a:endParaRPr>
          </a:p>
          <a:p>
            <a:r>
              <a:rPr lang="en-US" sz="1400" b="0" dirty="0">
                <a:solidFill>
                  <a:srgbClr val="808080"/>
                </a:solidFill>
                <a:latin typeface="Consolas" panose="020B0609020204030204" pitchFamily="49" charset="0"/>
              </a:rPr>
              <a:t>    </a:t>
            </a:r>
            <a:r>
              <a:rPr lang="en-US" sz="1400" b="1" dirty="0">
                <a:solidFill>
                  <a:srgbClr val="00007F"/>
                </a:solidFill>
                <a:latin typeface="Consolas" panose="020B0609020204030204" pitchFamily="49" charset="0"/>
              </a:rPr>
              <a:t>let</a:t>
            </a:r>
            <a:r>
              <a:rPr lang="en-US" sz="1400" b="0" dirty="0">
                <a:solidFill>
                  <a:srgbClr val="808080"/>
                </a:solidFill>
                <a:latin typeface="Consolas" panose="020B0609020204030204" pitchFamily="49" charset="0"/>
              </a:rPr>
              <a:t> </a:t>
            </a:r>
            <a:r>
              <a:rPr lang="en-US" sz="1400" b="0" dirty="0" err="1">
                <a:solidFill>
                  <a:srgbClr val="000000"/>
                </a:solidFill>
                <a:latin typeface="Consolas" panose="020B0609020204030204" pitchFamily="49" charset="0"/>
              </a:rPr>
              <a:t>u_question_str</a:t>
            </a:r>
            <a:r>
              <a:rPr lang="en-US" sz="1400" b="0" dirty="0">
                <a:solidFill>
                  <a:srgbClr val="808080"/>
                </a:solidFill>
                <a:latin typeface="Consolas" panose="020B0609020204030204" pitchFamily="49" charset="0"/>
              </a:rPr>
              <a:t> </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0" dirty="0" err="1">
                <a:solidFill>
                  <a:srgbClr val="000000"/>
                </a:solidFill>
                <a:latin typeface="Consolas" panose="020B0609020204030204" pitchFamily="49" charset="0"/>
              </a:rPr>
              <a:t>u_question</a:t>
            </a:r>
            <a:r>
              <a:rPr lang="en-US" sz="1400" b="1" dirty="0" err="1">
                <a:solidFill>
                  <a:srgbClr val="000000"/>
                </a:solidFill>
                <a:latin typeface="Consolas" panose="020B0609020204030204" pitchFamily="49" charset="0"/>
              </a:rPr>
              <a:t>.</a:t>
            </a:r>
            <a:r>
              <a:rPr lang="en-US" sz="1400" b="0" dirty="0" err="1">
                <a:solidFill>
                  <a:srgbClr val="000000"/>
                </a:solidFill>
                <a:latin typeface="Consolas" panose="020B0609020204030204" pitchFamily="49" charset="0"/>
              </a:rPr>
              <a:t>as_str</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p>
          <a:p>
            <a:endParaRPr lang="en-GB" sz="1400" b="0" dirty="0">
              <a:solidFill>
                <a:srgbClr val="808080"/>
              </a:solidFill>
              <a:latin typeface="Consolas" panose="020B0609020204030204" pitchFamily="49" charset="0"/>
            </a:endParaRPr>
          </a:p>
          <a:p>
            <a:r>
              <a:rPr lang="en-GB" sz="1400" b="0" dirty="0">
                <a:solidFill>
                  <a:srgbClr val="808080"/>
                </a:solidFill>
                <a:latin typeface="Consolas" panose="020B0609020204030204" pitchFamily="49" charset="0"/>
              </a:rPr>
              <a:t>    </a:t>
            </a:r>
            <a:r>
              <a:rPr lang="en-GB" sz="1400" b="0" dirty="0" err="1">
                <a:solidFill>
                  <a:srgbClr val="00B050"/>
                </a:solidFill>
                <a:latin typeface="Consolas" panose="020B0609020204030204" pitchFamily="49" charset="0"/>
              </a:rPr>
              <a:t>println</a:t>
            </a:r>
            <a:r>
              <a:rPr lang="en-GB" sz="1400" b="0" dirty="0">
                <a:solidFill>
                  <a:srgbClr val="00B050"/>
                </a:solidFill>
                <a:latin typeface="Consolas" panose="020B0609020204030204" pitchFamily="49" charset="0"/>
              </a:rPr>
              <a:t>!</a:t>
            </a:r>
            <a:r>
              <a:rPr lang="en-GB" sz="1400" b="1" dirty="0">
                <a:solidFill>
                  <a:srgbClr val="000000"/>
                </a:solidFill>
                <a:latin typeface="Consolas" panose="020B0609020204030204" pitchFamily="49" charset="0"/>
              </a:rPr>
              <a:t>{</a:t>
            </a:r>
            <a:r>
              <a:rPr lang="en-GB" sz="1400" b="0" dirty="0">
                <a:solidFill>
                  <a:srgbClr val="7F007F"/>
                </a:solidFill>
                <a:latin typeface="Consolas" panose="020B0609020204030204" pitchFamily="49" charset="0"/>
              </a:rPr>
              <a:t>"{}"</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question</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0" dirty="0">
                <a:solidFill>
                  <a:srgbClr val="808080"/>
                </a:solidFill>
                <a:latin typeface="Consolas" panose="020B0609020204030204" pitchFamily="49" charset="0"/>
              </a:rPr>
              <a:t>    </a:t>
            </a:r>
            <a:r>
              <a:rPr lang="en-GB" sz="1400" b="0" dirty="0" err="1">
                <a:solidFill>
                  <a:srgbClr val="00B050"/>
                </a:solidFill>
                <a:latin typeface="Consolas" panose="020B0609020204030204" pitchFamily="49" charset="0"/>
              </a:rPr>
              <a:t>println</a:t>
            </a:r>
            <a:r>
              <a:rPr lang="en-GB" sz="1400" b="0" dirty="0">
                <a:solidFill>
                  <a:srgbClr val="00B050"/>
                </a:solidFill>
                <a:latin typeface="Consolas" panose="020B0609020204030204" pitchFamily="49" charset="0"/>
              </a:rPr>
              <a:t>!</a:t>
            </a:r>
            <a:r>
              <a:rPr lang="en-GB" sz="1400" b="1" dirty="0">
                <a:solidFill>
                  <a:srgbClr val="000000"/>
                </a:solidFill>
                <a:latin typeface="Consolas" panose="020B0609020204030204" pitchFamily="49" charset="0"/>
              </a:rPr>
              <a:t>{</a:t>
            </a:r>
            <a:r>
              <a:rPr lang="en-GB" sz="1400" b="0" dirty="0">
                <a:solidFill>
                  <a:srgbClr val="7F007F"/>
                </a:solidFill>
                <a:latin typeface="Consolas" panose="020B0609020204030204" pitchFamily="49" charset="0"/>
              </a:rPr>
              <a:t>"{}"</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err="1">
                <a:solidFill>
                  <a:srgbClr val="000000"/>
                </a:solidFill>
                <a:latin typeface="Consolas" panose="020B0609020204030204" pitchFamily="49" charset="0"/>
              </a:rPr>
              <a:t>u_question</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0" dirty="0">
                <a:solidFill>
                  <a:srgbClr val="808080"/>
                </a:solidFill>
                <a:latin typeface="Consolas" panose="020B0609020204030204" pitchFamily="49" charset="0"/>
              </a:rPr>
              <a:t>    </a:t>
            </a:r>
            <a:r>
              <a:rPr lang="en-GB" sz="1400" b="0" dirty="0" err="1">
                <a:solidFill>
                  <a:srgbClr val="00B050"/>
                </a:solidFill>
                <a:latin typeface="Consolas" panose="020B0609020204030204" pitchFamily="49" charset="0"/>
              </a:rPr>
              <a:t>println</a:t>
            </a:r>
            <a:r>
              <a:rPr lang="en-GB" sz="1400" b="0" dirty="0">
                <a:solidFill>
                  <a:srgbClr val="00B050"/>
                </a:solidFill>
                <a:latin typeface="Consolas" panose="020B0609020204030204" pitchFamily="49" charset="0"/>
              </a:rPr>
              <a:t>!</a:t>
            </a:r>
            <a:r>
              <a:rPr lang="en-GB" sz="1400" b="1" dirty="0">
                <a:solidFill>
                  <a:srgbClr val="000000"/>
                </a:solidFill>
                <a:latin typeface="Consolas" panose="020B0609020204030204" pitchFamily="49" charset="0"/>
              </a:rPr>
              <a:t>{</a:t>
            </a:r>
            <a:r>
              <a:rPr lang="en-GB" sz="1400" b="0" dirty="0">
                <a:solidFill>
                  <a:srgbClr val="7F007F"/>
                </a:solidFill>
                <a:latin typeface="Consolas" panose="020B0609020204030204" pitchFamily="49" charset="0"/>
              </a:rPr>
              <a:t>"{}"</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err="1">
                <a:solidFill>
                  <a:srgbClr val="000000"/>
                </a:solidFill>
                <a:latin typeface="Consolas" panose="020B0609020204030204" pitchFamily="49" charset="0"/>
              </a:rPr>
              <a:t>u_question_str</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1" dirty="0">
                <a:solidFill>
                  <a:srgbClr val="000000"/>
                </a:solidFill>
                <a:latin typeface="Consolas" panose="020B0609020204030204" pitchFamily="49" charset="0"/>
              </a:rPr>
              <a:t>}</a:t>
            </a:r>
            <a:endParaRPr lang="en-GB" sz="1400" dirty="0">
              <a:latin typeface="Consolas" panose="020B0609020204030204" pitchFamily="49" charset="0"/>
            </a:endParaRPr>
          </a:p>
        </p:txBody>
      </p:sp>
      <p:pic>
        <p:nvPicPr>
          <p:cNvPr id="5" name="Picture 2" descr="logo">
            <a:extLst>
              <a:ext uri="{FF2B5EF4-FFF2-40B4-BE49-F238E27FC236}">
                <a16:creationId xmlns:a16="http://schemas.microsoft.com/office/drawing/2014/main" id="{F8961EA8-6FB3-4EFE-876D-58643ED4F1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85" y="1636877"/>
            <a:ext cx="441370" cy="40987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D7314AF-BEAA-4FDC-9229-3FF2704DB104}"/>
              </a:ext>
            </a:extLst>
          </p:cNvPr>
          <p:cNvSpPr txBox="1"/>
          <p:nvPr/>
        </p:nvSpPr>
        <p:spPr>
          <a:xfrm>
            <a:off x="9334005" y="3675463"/>
            <a:ext cx="2015948" cy="646331"/>
          </a:xfrm>
          <a:prstGeom prst="rect">
            <a:avLst/>
          </a:prstGeom>
          <a:solidFill>
            <a:srgbClr val="000000"/>
          </a:solidFill>
        </p:spPr>
        <p:txBody>
          <a:bodyPr wrap="square">
            <a:spAutoFit/>
          </a:bodyPr>
          <a:lstStyle/>
          <a:p>
            <a:r>
              <a:rPr lang="fr-FR" sz="1200" b="1" dirty="0">
                <a:solidFill>
                  <a:schemeClr val="bg1"/>
                </a:solidFill>
                <a:latin typeface="Consolas" panose="020B0609020204030204" pitchFamily="49" charset="0"/>
              </a:rPr>
              <a:t>Parlez-vous français?</a:t>
            </a:r>
          </a:p>
          <a:p>
            <a:r>
              <a:rPr lang="fr-FR" sz="1200" b="1" dirty="0">
                <a:solidFill>
                  <a:schemeClr val="bg1"/>
                </a:solidFill>
                <a:latin typeface="Consolas" panose="020B0609020204030204" pitchFamily="49" charset="0"/>
              </a:rPr>
              <a:t>PARLEZ-VOUS FRANÇAIS?</a:t>
            </a:r>
          </a:p>
          <a:p>
            <a:r>
              <a:rPr lang="fr-FR" sz="1200" b="1" dirty="0">
                <a:solidFill>
                  <a:schemeClr val="bg1"/>
                </a:solidFill>
                <a:latin typeface="Consolas" panose="020B0609020204030204" pitchFamily="49" charset="0"/>
              </a:rPr>
              <a:t>PARLEZ-VOUS FRANÇAIS?</a:t>
            </a:r>
            <a:endParaRPr lang="en-GB" sz="1200" b="1" dirty="0">
              <a:solidFill>
                <a:schemeClr val="bg1"/>
              </a:solidFill>
              <a:latin typeface="Consolas" panose="020B0609020204030204" pitchFamily="49" charset="0"/>
            </a:endParaRPr>
          </a:p>
        </p:txBody>
      </p:sp>
      <p:sp>
        <p:nvSpPr>
          <p:cNvPr id="7" name="TextBox 6">
            <a:extLst>
              <a:ext uri="{FF2B5EF4-FFF2-40B4-BE49-F238E27FC236}">
                <a16:creationId xmlns:a16="http://schemas.microsoft.com/office/drawing/2014/main" id="{65341B51-C5B7-4CCE-A559-3251578308A6}"/>
              </a:ext>
            </a:extLst>
          </p:cNvPr>
          <p:cNvSpPr txBox="1"/>
          <p:nvPr/>
        </p:nvSpPr>
        <p:spPr>
          <a:xfrm>
            <a:off x="8133495" y="3675463"/>
            <a:ext cx="1152171" cy="274921"/>
          </a:xfrm>
          <a:prstGeom prst="rect">
            <a:avLst/>
          </a:prstGeom>
          <a:solidFill>
            <a:srgbClr val="00B050"/>
          </a:solidFill>
        </p:spPr>
        <p:txBody>
          <a:bodyPr wrap="square" anchor="ctr">
            <a:noAutofit/>
          </a:bodyPr>
          <a:lstStyle/>
          <a:p>
            <a:pPr algn="ctr"/>
            <a:r>
              <a:rPr lang="en-GB" dirty="0">
                <a:solidFill>
                  <a:schemeClr val="bg1"/>
                </a:solidFill>
              </a:rPr>
              <a:t>STDOUT</a:t>
            </a:r>
          </a:p>
        </p:txBody>
      </p:sp>
      <p:sp>
        <p:nvSpPr>
          <p:cNvPr id="8" name="TextBox 7">
            <a:extLst>
              <a:ext uri="{FF2B5EF4-FFF2-40B4-BE49-F238E27FC236}">
                <a16:creationId xmlns:a16="http://schemas.microsoft.com/office/drawing/2014/main" id="{69BB183B-BD4B-4175-91DE-C9FC046F3631}"/>
              </a:ext>
            </a:extLst>
          </p:cNvPr>
          <p:cNvSpPr txBox="1"/>
          <p:nvPr/>
        </p:nvSpPr>
        <p:spPr>
          <a:xfrm>
            <a:off x="4730495" y="4819225"/>
            <a:ext cx="6619457" cy="1344069"/>
          </a:xfrm>
          <a:prstGeom prst="rect">
            <a:avLst/>
          </a:prstGeom>
          <a:solidFill>
            <a:schemeClr val="tx1">
              <a:lumMod val="10000"/>
              <a:lumOff val="90000"/>
            </a:schemeClr>
          </a:solidFill>
        </p:spPr>
        <p:txBody>
          <a:bodyPr vert="horz" wrap="square" lIns="0" tIns="0" rIns="0" bIns="0" rtlCol="0" anchor="t" anchorCtr="0">
            <a:noAutofit/>
          </a:bodyPr>
          <a:lstStyle/>
          <a:p>
            <a:r>
              <a:rPr lang="en-GB" sz="1400" dirty="0" err="1">
                <a:solidFill>
                  <a:srgbClr val="00007F"/>
                </a:solidFill>
                <a:latin typeface="Consolas" panose="020B0609020204030204" pitchFamily="49" charset="0"/>
              </a:rPr>
              <a:t>fn</a:t>
            </a:r>
            <a:r>
              <a:rPr lang="en-GB" sz="1400" dirty="0">
                <a:solidFill>
                  <a:srgbClr val="808080"/>
                </a:solidFill>
                <a:latin typeface="Consolas" panose="020B0609020204030204" pitchFamily="49" charset="0"/>
              </a:rPr>
              <a:t> </a:t>
            </a:r>
            <a:r>
              <a:rPr lang="en-GB" sz="1400" dirty="0">
                <a:solidFill>
                  <a:srgbClr val="000000"/>
                </a:solidFill>
                <a:latin typeface="Consolas" panose="020B0609020204030204" pitchFamily="49" charset="0"/>
              </a:rPr>
              <a:t>main()</a:t>
            </a:r>
            <a:r>
              <a:rPr lang="en-GB" sz="1400" dirty="0">
                <a:solidFill>
                  <a:srgbClr val="808080"/>
                </a:solidFill>
                <a:latin typeface="Consolas" panose="020B0609020204030204" pitchFamily="49" charset="0"/>
              </a:rPr>
              <a:t> </a:t>
            </a:r>
            <a:r>
              <a:rPr lang="en-GB" sz="1400" dirty="0">
                <a:solidFill>
                  <a:srgbClr val="000000"/>
                </a:solidFill>
                <a:latin typeface="Consolas" panose="020B0609020204030204" pitchFamily="49" charset="0"/>
              </a:rPr>
              <a:t>{</a:t>
            </a:r>
            <a:endParaRPr lang="en-GB" sz="1400" dirty="0">
              <a:solidFill>
                <a:srgbClr val="808080"/>
              </a:solidFill>
              <a:latin typeface="Consolas" panose="020B0609020204030204" pitchFamily="49" charset="0"/>
            </a:endParaRPr>
          </a:p>
          <a:p>
            <a:r>
              <a:rPr lang="fr-FR" sz="1400" dirty="0">
                <a:solidFill>
                  <a:srgbClr val="808080"/>
                </a:solidFill>
                <a:latin typeface="Consolas" panose="020B0609020204030204" pitchFamily="49" charset="0"/>
              </a:rPr>
              <a:t>    </a:t>
            </a:r>
            <a:r>
              <a:rPr lang="fr-FR" sz="1400" dirty="0">
                <a:solidFill>
                  <a:srgbClr val="00007F"/>
                </a:solidFill>
                <a:latin typeface="Consolas" panose="020B0609020204030204" pitchFamily="49" charset="0"/>
              </a:rPr>
              <a:t>let</a:t>
            </a:r>
            <a:r>
              <a:rPr lang="fr-FR" sz="1400" dirty="0">
                <a:solidFill>
                  <a:srgbClr val="808080"/>
                </a:solidFill>
                <a:latin typeface="Consolas" panose="020B0609020204030204" pitchFamily="49" charset="0"/>
              </a:rPr>
              <a:t> </a:t>
            </a:r>
            <a:r>
              <a:rPr lang="fr-FR" sz="1400" dirty="0" err="1">
                <a:solidFill>
                  <a:srgbClr val="000000"/>
                </a:solidFill>
                <a:latin typeface="Consolas" panose="020B0609020204030204" pitchFamily="49" charset="0"/>
              </a:rPr>
              <a:t>statement</a:t>
            </a:r>
            <a:r>
              <a:rPr lang="fr-FR" sz="1400" dirty="0">
                <a:solidFill>
                  <a:srgbClr val="808080"/>
                </a:solidFill>
                <a:latin typeface="Consolas" panose="020B0609020204030204" pitchFamily="49" charset="0"/>
              </a:rPr>
              <a:t> </a:t>
            </a:r>
            <a:r>
              <a:rPr lang="en-US" sz="1400" dirty="0">
                <a:latin typeface="Consolas" panose="020B0609020204030204" pitchFamily="49" charset="0"/>
              </a:rPr>
              <a:t>= String::from(</a:t>
            </a:r>
            <a:r>
              <a:rPr lang="en-US" sz="1400" dirty="0">
                <a:solidFill>
                  <a:srgbClr val="7030A0"/>
                </a:solidFill>
                <a:latin typeface="Consolas" panose="020B0609020204030204" pitchFamily="49" charset="0"/>
              </a:rPr>
              <a:t>"</a:t>
            </a:r>
            <a:r>
              <a:rPr lang="fr-FR" sz="1400" dirty="0" err="1">
                <a:solidFill>
                  <a:srgbClr val="7F007F"/>
                </a:solidFill>
                <a:latin typeface="Consolas" panose="020B0609020204030204" pitchFamily="49" charset="0"/>
              </a:rPr>
              <a:t>Languages</a:t>
            </a:r>
            <a:r>
              <a:rPr lang="fr-FR" sz="1400" dirty="0">
                <a:solidFill>
                  <a:srgbClr val="7F007F"/>
                </a:solidFill>
                <a:latin typeface="Consolas" panose="020B0609020204030204" pitchFamily="49" charset="0"/>
              </a:rPr>
              <a:t>: English, Français"</a:t>
            </a:r>
            <a:r>
              <a:rPr lang="en-US" sz="1400" dirty="0">
                <a:latin typeface="Consolas" panose="020B0609020204030204" pitchFamily="49" charset="0"/>
              </a:rPr>
              <a:t>);</a:t>
            </a:r>
          </a:p>
          <a:p>
            <a:r>
              <a:rPr lang="en-GB" sz="1400" dirty="0">
                <a:solidFill>
                  <a:srgbClr val="000000"/>
                </a:solidFill>
                <a:latin typeface="Consolas" panose="020B0609020204030204" pitchFamily="49" charset="0"/>
              </a:rPr>
              <a:t>    if </a:t>
            </a:r>
            <a:r>
              <a:rPr lang="en-GB" sz="1400" dirty="0" err="1">
                <a:solidFill>
                  <a:srgbClr val="000000"/>
                </a:solidFill>
                <a:latin typeface="Consolas" panose="020B0609020204030204" pitchFamily="49" charset="0"/>
              </a:rPr>
              <a:t>statement.</a:t>
            </a:r>
            <a:r>
              <a:rPr lang="en-GB" sz="1400" dirty="0" err="1">
                <a:solidFill>
                  <a:srgbClr val="000000"/>
                </a:solidFill>
                <a:highlight>
                  <a:srgbClr val="FFFF00"/>
                </a:highlight>
                <a:latin typeface="Consolas" panose="020B0609020204030204" pitchFamily="49" charset="0"/>
              </a:rPr>
              <a:t>contains</a:t>
            </a:r>
            <a:r>
              <a:rPr lang="en-GB" sz="1400" dirty="0">
                <a:solidFill>
                  <a:srgbClr val="000000"/>
                </a:solidFill>
                <a:latin typeface="Consolas" panose="020B0609020204030204" pitchFamily="49" charset="0"/>
              </a:rPr>
              <a:t>("</a:t>
            </a:r>
            <a:r>
              <a:rPr lang="en-GB" sz="1400" dirty="0">
                <a:solidFill>
                  <a:srgbClr val="7F007F"/>
                </a:solidFill>
                <a:latin typeface="Consolas" panose="020B0609020204030204" pitchFamily="49" charset="0"/>
              </a:rPr>
              <a:t>Fr</a:t>
            </a:r>
            <a:r>
              <a:rPr lang="fr-FR" sz="1400" dirty="0">
                <a:solidFill>
                  <a:srgbClr val="7F007F"/>
                </a:solidFill>
                <a:latin typeface="Consolas" panose="020B0609020204030204" pitchFamily="49" charset="0"/>
              </a:rPr>
              <a:t>ançais") {</a:t>
            </a:r>
          </a:p>
          <a:p>
            <a:r>
              <a:rPr lang="fr-FR" sz="1400" dirty="0">
                <a:solidFill>
                  <a:srgbClr val="7F007F"/>
                </a:solidFill>
                <a:latin typeface="Consolas" panose="020B0609020204030204" pitchFamily="49" charset="0"/>
              </a:rPr>
              <a:t>        </a:t>
            </a:r>
            <a:r>
              <a:rPr lang="en-GB" sz="1400" dirty="0" err="1">
                <a:solidFill>
                  <a:srgbClr val="00B050"/>
                </a:solidFill>
                <a:latin typeface="Consolas" panose="020B0609020204030204" pitchFamily="49" charset="0"/>
              </a:rPr>
              <a:t>println</a:t>
            </a:r>
            <a:r>
              <a:rPr lang="en-GB" sz="1400" dirty="0">
                <a:solidFill>
                  <a:srgbClr val="00B050"/>
                </a:solidFill>
                <a:latin typeface="Consolas" panose="020B0609020204030204" pitchFamily="49" charset="0"/>
              </a:rPr>
              <a:t>!</a:t>
            </a:r>
            <a:r>
              <a:rPr lang="en-GB" sz="1400" dirty="0">
                <a:solidFill>
                  <a:srgbClr val="000000"/>
                </a:solidFill>
                <a:latin typeface="Consolas" panose="020B0609020204030204" pitchFamily="49" charset="0"/>
              </a:rPr>
              <a:t>(</a:t>
            </a:r>
            <a:r>
              <a:rPr lang="en-GB" sz="1400" dirty="0">
                <a:solidFill>
                  <a:srgbClr val="7F007F"/>
                </a:solidFill>
                <a:latin typeface="Consolas" panose="020B0609020204030204" pitchFamily="49" charset="0"/>
              </a:rPr>
              <a:t>"French language is available"</a:t>
            </a:r>
            <a:r>
              <a:rPr lang="en-GB" sz="1400" dirty="0">
                <a:solidFill>
                  <a:srgbClr val="000000"/>
                </a:solidFill>
                <a:latin typeface="Consolas" panose="020B0609020204030204" pitchFamily="49" charset="0"/>
              </a:rPr>
              <a:t>);</a:t>
            </a:r>
            <a:endParaRPr lang="en-GB" sz="1400" dirty="0">
              <a:solidFill>
                <a:srgbClr val="808080"/>
              </a:solidFill>
              <a:latin typeface="Consolas" panose="020B0609020204030204" pitchFamily="49" charset="0"/>
            </a:endParaRPr>
          </a:p>
          <a:p>
            <a:r>
              <a:rPr lang="en-GB" sz="1400" dirty="0">
                <a:solidFill>
                  <a:srgbClr val="000000"/>
                </a:solidFill>
                <a:latin typeface="Consolas" panose="020B0609020204030204" pitchFamily="49" charset="0"/>
              </a:rPr>
              <a:t>    }</a:t>
            </a:r>
          </a:p>
          <a:p>
            <a:r>
              <a:rPr lang="en-GB" sz="1400" dirty="0">
                <a:solidFill>
                  <a:srgbClr val="000000"/>
                </a:solidFill>
                <a:latin typeface="Consolas" panose="020B0609020204030204" pitchFamily="49" charset="0"/>
              </a:rPr>
              <a:t>}</a:t>
            </a:r>
            <a:endParaRPr lang="en-GB" sz="1400" dirty="0">
              <a:latin typeface="Consolas" panose="020B0609020204030204" pitchFamily="49" charset="0"/>
            </a:endParaRPr>
          </a:p>
        </p:txBody>
      </p:sp>
      <p:pic>
        <p:nvPicPr>
          <p:cNvPr id="9" name="Picture 2" descr="logo">
            <a:extLst>
              <a:ext uri="{FF2B5EF4-FFF2-40B4-BE49-F238E27FC236}">
                <a16:creationId xmlns:a16="http://schemas.microsoft.com/office/drawing/2014/main" id="{5BC5F22A-B68A-47EA-A235-F87CF98B36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85" y="4811245"/>
            <a:ext cx="441370" cy="40987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B9A74A3-274D-4BB6-A4B0-7378E8790455}"/>
              </a:ext>
            </a:extLst>
          </p:cNvPr>
          <p:cNvSpPr txBox="1"/>
          <p:nvPr/>
        </p:nvSpPr>
        <p:spPr>
          <a:xfrm>
            <a:off x="8657112" y="6188748"/>
            <a:ext cx="2692841" cy="276999"/>
          </a:xfrm>
          <a:prstGeom prst="rect">
            <a:avLst/>
          </a:prstGeom>
          <a:solidFill>
            <a:srgbClr val="000000"/>
          </a:solidFill>
        </p:spPr>
        <p:txBody>
          <a:bodyPr wrap="square">
            <a:spAutoFit/>
          </a:bodyPr>
          <a:lstStyle/>
          <a:p>
            <a:r>
              <a:rPr lang="en-GB" sz="1200" b="1" dirty="0">
                <a:solidFill>
                  <a:schemeClr val="bg1"/>
                </a:solidFill>
                <a:latin typeface="Consolas" panose="020B0609020204030204" pitchFamily="49" charset="0"/>
              </a:rPr>
              <a:t>French language is available</a:t>
            </a:r>
          </a:p>
        </p:txBody>
      </p:sp>
      <p:sp>
        <p:nvSpPr>
          <p:cNvPr id="11" name="TextBox 10">
            <a:extLst>
              <a:ext uri="{FF2B5EF4-FFF2-40B4-BE49-F238E27FC236}">
                <a16:creationId xmlns:a16="http://schemas.microsoft.com/office/drawing/2014/main" id="{C7EE8635-8852-40E8-B40C-5129134C99CD}"/>
              </a:ext>
            </a:extLst>
          </p:cNvPr>
          <p:cNvSpPr txBox="1"/>
          <p:nvPr/>
        </p:nvSpPr>
        <p:spPr>
          <a:xfrm>
            <a:off x="7439969" y="6183666"/>
            <a:ext cx="1152171" cy="274921"/>
          </a:xfrm>
          <a:prstGeom prst="rect">
            <a:avLst/>
          </a:prstGeom>
          <a:solidFill>
            <a:srgbClr val="00B050"/>
          </a:solidFill>
        </p:spPr>
        <p:txBody>
          <a:bodyPr wrap="square" anchor="ctr">
            <a:noAutofit/>
          </a:bodyPr>
          <a:lstStyle/>
          <a:p>
            <a:pPr algn="ctr"/>
            <a:r>
              <a:rPr lang="en-GB" dirty="0">
                <a:solidFill>
                  <a:schemeClr val="bg1"/>
                </a:solidFill>
              </a:rPr>
              <a:t>STDOUT</a:t>
            </a:r>
          </a:p>
        </p:txBody>
      </p:sp>
    </p:spTree>
    <p:extLst>
      <p:ext uri="{BB962C8B-B14F-4D97-AF65-F5344CB8AC3E}">
        <p14:creationId xmlns:p14="http://schemas.microsoft.com/office/powerpoint/2010/main" val="2162767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23AF52-25C8-4D49-86A1-A9FE19524702}"/>
              </a:ext>
            </a:extLst>
          </p:cNvPr>
          <p:cNvSpPr>
            <a:spLocks noGrp="1"/>
          </p:cNvSpPr>
          <p:nvPr>
            <p:ph type="body" sz="quarter" idx="10"/>
          </p:nvPr>
        </p:nvSpPr>
        <p:spPr/>
        <p:txBody>
          <a:bodyPr/>
          <a:lstStyle/>
          <a:p>
            <a:r>
              <a:rPr lang="en-GB" cap="none" dirty="0"/>
              <a:t>Common String Tasks (2)</a:t>
            </a:r>
          </a:p>
        </p:txBody>
      </p:sp>
      <p:sp>
        <p:nvSpPr>
          <p:cNvPr id="3" name="Text Placeholder 2">
            <a:extLst>
              <a:ext uri="{FF2B5EF4-FFF2-40B4-BE49-F238E27FC236}">
                <a16:creationId xmlns:a16="http://schemas.microsoft.com/office/drawing/2014/main" id="{07D7CB93-D1D4-4C31-9543-ADDE9389B44E}"/>
              </a:ext>
            </a:extLst>
          </p:cNvPr>
          <p:cNvSpPr>
            <a:spLocks noGrp="1"/>
          </p:cNvSpPr>
          <p:nvPr>
            <p:ph type="body" sz="quarter" idx="15"/>
          </p:nvPr>
        </p:nvSpPr>
        <p:spPr>
          <a:xfrm>
            <a:off x="4730496" y="426720"/>
            <a:ext cx="7076720" cy="5017427"/>
          </a:xfrm>
        </p:spPr>
        <p:txBody>
          <a:bodyPr/>
          <a:lstStyle/>
          <a:p>
            <a:r>
              <a:rPr lang="en-GB" b="1" dirty="0"/>
              <a:t>Let's examine some more popular string-related tasks:</a:t>
            </a:r>
          </a:p>
          <a:p>
            <a:endParaRPr lang="en-GB" b="1" dirty="0"/>
          </a:p>
          <a:p>
            <a:r>
              <a:rPr lang="en-GB" b="1" dirty="0"/>
              <a:t>3. Positional tests (start &amp; end)</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a:t>4. Getting index of a substring</a:t>
            </a:r>
          </a:p>
          <a:p>
            <a:endParaRPr lang="en-GB" b="1" dirty="0"/>
          </a:p>
          <a:p>
            <a:endParaRPr lang="en-GB" b="1" dirty="0"/>
          </a:p>
        </p:txBody>
      </p:sp>
      <p:sp>
        <p:nvSpPr>
          <p:cNvPr id="4" name="TextBox 3">
            <a:extLst>
              <a:ext uri="{FF2B5EF4-FFF2-40B4-BE49-F238E27FC236}">
                <a16:creationId xmlns:a16="http://schemas.microsoft.com/office/drawing/2014/main" id="{4B69525F-2A41-481F-8232-0D0AD209E2A2}"/>
              </a:ext>
            </a:extLst>
          </p:cNvPr>
          <p:cNvSpPr txBox="1"/>
          <p:nvPr/>
        </p:nvSpPr>
        <p:spPr>
          <a:xfrm>
            <a:off x="4778835" y="1461906"/>
            <a:ext cx="6571118" cy="2013131"/>
          </a:xfrm>
          <a:prstGeom prst="rect">
            <a:avLst/>
          </a:prstGeom>
          <a:solidFill>
            <a:schemeClr val="tx1">
              <a:lumMod val="10000"/>
              <a:lumOff val="90000"/>
            </a:schemeClr>
          </a:solidFill>
        </p:spPr>
        <p:txBody>
          <a:bodyPr vert="horz" wrap="square" lIns="0" tIns="0" rIns="0" bIns="0" rtlCol="0" anchor="t" anchorCtr="0">
            <a:noAutofit/>
          </a:bodyPr>
          <a:lstStyle/>
          <a:p>
            <a:r>
              <a:rPr lang="en-GB" sz="1400" b="1" dirty="0" err="1">
                <a:solidFill>
                  <a:srgbClr val="00007F"/>
                </a:solidFill>
                <a:latin typeface="Consolas" panose="020B0609020204030204" pitchFamily="49" charset="0"/>
              </a:rPr>
              <a:t>fn</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main</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US" sz="1400" b="0" dirty="0">
                <a:solidFill>
                  <a:srgbClr val="808080"/>
                </a:solidFill>
                <a:latin typeface="Consolas" panose="020B0609020204030204" pitchFamily="49" charset="0"/>
              </a:rPr>
              <a:t>    </a:t>
            </a:r>
            <a:r>
              <a:rPr lang="en-US" sz="1400" b="1" dirty="0">
                <a:solidFill>
                  <a:srgbClr val="00007F"/>
                </a:solidFill>
                <a:latin typeface="Consolas" panose="020B0609020204030204" pitchFamily="49" charset="0"/>
              </a:rPr>
              <a:t>let</a:t>
            </a:r>
            <a:r>
              <a:rPr lang="en-US" sz="1400" b="0" dirty="0">
                <a:solidFill>
                  <a:srgbClr val="808080"/>
                </a:solidFill>
                <a:latin typeface="Consolas" panose="020B0609020204030204" pitchFamily="49" charset="0"/>
              </a:rPr>
              <a:t> </a:t>
            </a:r>
            <a:r>
              <a:rPr lang="en-US" sz="1400" b="0" dirty="0">
                <a:solidFill>
                  <a:srgbClr val="000000"/>
                </a:solidFill>
                <a:latin typeface="Consolas" panose="020B0609020204030204" pitchFamily="49" charset="0"/>
              </a:rPr>
              <a:t>email</a:t>
            </a:r>
            <a:r>
              <a:rPr lang="en-US" sz="1400" b="0" dirty="0">
                <a:solidFill>
                  <a:srgbClr val="808080"/>
                </a:solidFill>
                <a:latin typeface="Consolas" panose="020B0609020204030204" pitchFamily="49" charset="0"/>
              </a:rPr>
              <a:t> </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0" dirty="0">
                <a:solidFill>
                  <a:srgbClr val="000000"/>
                </a:solidFill>
                <a:latin typeface="Consolas" panose="020B0609020204030204" pitchFamily="49" charset="0"/>
              </a:rPr>
              <a:t>String</a:t>
            </a:r>
            <a:r>
              <a:rPr lang="en-US" sz="1400" b="1" dirty="0">
                <a:solidFill>
                  <a:srgbClr val="000000"/>
                </a:solidFill>
                <a:latin typeface="Consolas" panose="020B0609020204030204" pitchFamily="49" charset="0"/>
              </a:rPr>
              <a:t>::</a:t>
            </a:r>
            <a:r>
              <a:rPr lang="en-US" sz="1400" b="0" dirty="0">
                <a:solidFill>
                  <a:srgbClr val="000000"/>
                </a:solidFill>
                <a:latin typeface="Consolas" panose="020B0609020204030204" pitchFamily="49" charset="0"/>
              </a:rPr>
              <a:t>from</a:t>
            </a:r>
            <a:r>
              <a:rPr lang="en-US" sz="1400" b="1" dirty="0">
                <a:solidFill>
                  <a:srgbClr val="000000"/>
                </a:solidFill>
                <a:latin typeface="Consolas" panose="020B0609020204030204" pitchFamily="49" charset="0"/>
              </a:rPr>
              <a:t>(</a:t>
            </a:r>
            <a:r>
              <a:rPr lang="en-US" sz="1400" b="0" dirty="0">
                <a:solidFill>
                  <a:srgbClr val="7F007F"/>
                </a:solidFill>
                <a:latin typeface="Consolas" panose="020B0609020204030204" pitchFamily="49" charset="0"/>
              </a:rPr>
              <a:t>"</a:t>
            </a:r>
            <a:r>
              <a:rPr lang="en-US" sz="1400" dirty="0">
                <a:solidFill>
                  <a:srgbClr val="7F007F"/>
                </a:solidFill>
                <a:latin typeface="Consolas" panose="020B0609020204030204" pitchFamily="49" charset="0"/>
              </a:rPr>
              <a:t>o</a:t>
            </a:r>
            <a:r>
              <a:rPr lang="en-US" sz="1400" b="0" dirty="0">
                <a:solidFill>
                  <a:srgbClr val="7F007F"/>
                </a:solidFill>
                <a:latin typeface="Consolas" panose="020B0609020204030204" pitchFamily="49" charset="0"/>
              </a:rPr>
              <a:t>lawale.jones@qa.com"</a:t>
            </a:r>
            <a:r>
              <a:rPr lang="en-US" sz="1400" b="1" dirty="0">
                <a:solidFill>
                  <a:srgbClr val="000000"/>
                </a:solidFill>
                <a:latin typeface="Consolas" panose="020B0609020204030204" pitchFamily="49" charset="0"/>
              </a:rPr>
              <a:t>);</a:t>
            </a:r>
            <a:endParaRPr lang="en-US" sz="1400" b="0" dirty="0">
              <a:solidFill>
                <a:srgbClr val="808080"/>
              </a:solidFill>
              <a:latin typeface="Consolas" panose="020B0609020204030204" pitchFamily="49" charset="0"/>
            </a:endParaRPr>
          </a:p>
          <a:p>
            <a:r>
              <a:rPr lang="en-US" sz="1400" b="0" dirty="0">
                <a:solidFill>
                  <a:srgbClr val="808080"/>
                </a:solidFill>
                <a:latin typeface="Consolas" panose="020B0609020204030204" pitchFamily="49" charset="0"/>
              </a:rPr>
              <a:t>    </a:t>
            </a:r>
            <a:r>
              <a:rPr lang="en-US" sz="1400" b="1" dirty="0">
                <a:solidFill>
                  <a:srgbClr val="00007F"/>
                </a:solidFill>
                <a:latin typeface="Consolas" panose="020B0609020204030204" pitchFamily="49" charset="0"/>
              </a:rPr>
              <a:t>if</a:t>
            </a:r>
            <a:r>
              <a:rPr lang="en-US" sz="1400" b="0" dirty="0">
                <a:solidFill>
                  <a:srgbClr val="808080"/>
                </a:solidFill>
                <a:latin typeface="Consolas" panose="020B0609020204030204" pitchFamily="49" charset="0"/>
              </a:rPr>
              <a:t> </a:t>
            </a:r>
            <a:r>
              <a:rPr lang="en-US" sz="1400" b="0" dirty="0" err="1">
                <a:solidFill>
                  <a:srgbClr val="000000"/>
                </a:solidFill>
                <a:latin typeface="Consolas" panose="020B0609020204030204" pitchFamily="49" charset="0"/>
              </a:rPr>
              <a:t>email</a:t>
            </a:r>
            <a:r>
              <a:rPr lang="en-US" sz="1400" b="1" dirty="0" err="1">
                <a:solidFill>
                  <a:srgbClr val="000000"/>
                </a:solidFill>
                <a:latin typeface="Consolas" panose="020B0609020204030204" pitchFamily="49" charset="0"/>
              </a:rPr>
              <a:t>.</a:t>
            </a:r>
            <a:r>
              <a:rPr lang="en-US" sz="1400" b="0" dirty="0" err="1">
                <a:solidFill>
                  <a:srgbClr val="000000"/>
                </a:solidFill>
                <a:highlight>
                  <a:srgbClr val="FFFF00"/>
                </a:highlight>
                <a:latin typeface="Consolas" panose="020B0609020204030204" pitchFamily="49" charset="0"/>
              </a:rPr>
              <a:t>ends_with</a:t>
            </a:r>
            <a:r>
              <a:rPr lang="en-US" sz="1400" b="1" dirty="0">
                <a:solidFill>
                  <a:srgbClr val="000000"/>
                </a:solidFill>
                <a:latin typeface="Consolas" panose="020B0609020204030204" pitchFamily="49" charset="0"/>
              </a:rPr>
              <a:t>(</a:t>
            </a:r>
            <a:r>
              <a:rPr lang="en-US" sz="1400" b="0" dirty="0">
                <a:solidFill>
                  <a:srgbClr val="7F007F"/>
                </a:solidFill>
                <a:latin typeface="Consolas" panose="020B0609020204030204" pitchFamily="49" charset="0"/>
              </a:rPr>
              <a:t>"qa.com"</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1" dirty="0">
                <a:solidFill>
                  <a:srgbClr val="000000"/>
                </a:solidFill>
                <a:latin typeface="Consolas" panose="020B0609020204030204" pitchFamily="49" charset="0"/>
              </a:rPr>
              <a:t>{</a:t>
            </a:r>
            <a:endParaRPr lang="en-US" sz="1400" b="0" dirty="0">
              <a:solidFill>
                <a:srgbClr val="808080"/>
              </a:solidFill>
              <a:latin typeface="Consolas" panose="020B0609020204030204" pitchFamily="49" charset="0"/>
            </a:endParaRPr>
          </a:p>
          <a:p>
            <a:r>
              <a:rPr lang="en-GB" sz="1400" b="0" dirty="0">
                <a:solidFill>
                  <a:srgbClr val="808080"/>
                </a:solidFill>
                <a:latin typeface="Consolas" panose="020B0609020204030204" pitchFamily="49" charset="0"/>
              </a:rPr>
              <a:t>        </a:t>
            </a:r>
            <a:r>
              <a:rPr lang="en-GB" sz="1400" b="0" dirty="0" err="1">
                <a:solidFill>
                  <a:srgbClr val="7F7F00"/>
                </a:solidFill>
                <a:latin typeface="Consolas" panose="020B0609020204030204" pitchFamily="49" charset="0"/>
              </a:rPr>
              <a:t>println</a:t>
            </a:r>
            <a:r>
              <a:rPr lang="en-GB" sz="1400" b="0" dirty="0">
                <a:solidFill>
                  <a:srgbClr val="7F7F00"/>
                </a:solidFill>
                <a:latin typeface="Consolas" panose="020B0609020204030204" pitchFamily="49" charset="0"/>
              </a:rPr>
              <a:t>!</a:t>
            </a:r>
            <a:r>
              <a:rPr lang="en-GB" sz="1400" b="1" dirty="0">
                <a:solidFill>
                  <a:srgbClr val="000000"/>
                </a:solidFill>
                <a:latin typeface="Consolas" panose="020B0609020204030204" pitchFamily="49" charset="0"/>
              </a:rPr>
              <a:t>(</a:t>
            </a:r>
            <a:r>
              <a:rPr lang="en-GB" sz="1400" b="0" dirty="0">
                <a:solidFill>
                  <a:srgbClr val="7F007F"/>
                </a:solidFill>
                <a:latin typeface="Consolas" panose="020B0609020204030204" pitchFamily="49" charset="0"/>
              </a:rPr>
              <a:t>"Is a QA email account"</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US" sz="1400" b="1" dirty="0">
                <a:solidFill>
                  <a:srgbClr val="00007F"/>
                </a:solidFill>
                <a:latin typeface="Consolas" panose="020B0609020204030204" pitchFamily="49" charset="0"/>
              </a:rPr>
              <a:t>    if</a:t>
            </a:r>
            <a:r>
              <a:rPr lang="en-US" sz="1400" b="0" dirty="0">
                <a:solidFill>
                  <a:srgbClr val="808080"/>
                </a:solidFill>
                <a:latin typeface="Consolas" panose="020B0609020204030204" pitchFamily="49" charset="0"/>
              </a:rPr>
              <a:t> </a:t>
            </a:r>
            <a:r>
              <a:rPr lang="en-US" sz="1400" b="1" dirty="0">
                <a:solidFill>
                  <a:srgbClr val="000000"/>
                </a:solidFill>
                <a:latin typeface="Consolas" panose="020B0609020204030204" pitchFamily="49" charset="0"/>
              </a:rPr>
              <a:t>!</a:t>
            </a:r>
            <a:r>
              <a:rPr lang="en-US" sz="1400" b="0" dirty="0" err="1">
                <a:solidFill>
                  <a:srgbClr val="000000"/>
                </a:solidFill>
                <a:latin typeface="Consolas" panose="020B0609020204030204" pitchFamily="49" charset="0"/>
              </a:rPr>
              <a:t>email</a:t>
            </a:r>
            <a:r>
              <a:rPr lang="en-US" sz="1400" b="1" dirty="0" err="1">
                <a:solidFill>
                  <a:srgbClr val="000000"/>
                </a:solidFill>
                <a:latin typeface="Consolas" panose="020B0609020204030204" pitchFamily="49" charset="0"/>
              </a:rPr>
              <a:t>.</a:t>
            </a:r>
            <a:r>
              <a:rPr lang="en-US" sz="1400" b="0" dirty="0" err="1">
                <a:solidFill>
                  <a:srgbClr val="000000"/>
                </a:solidFill>
                <a:highlight>
                  <a:srgbClr val="FFFF00"/>
                </a:highlight>
                <a:latin typeface="Consolas" panose="020B0609020204030204" pitchFamily="49" charset="0"/>
              </a:rPr>
              <a:t>starts_with</a:t>
            </a:r>
            <a:r>
              <a:rPr lang="en-US" sz="1400" b="1" dirty="0">
                <a:solidFill>
                  <a:srgbClr val="000000"/>
                </a:solidFill>
                <a:latin typeface="Consolas" panose="020B0609020204030204" pitchFamily="49" charset="0"/>
              </a:rPr>
              <a:t>(</a:t>
            </a:r>
            <a:r>
              <a:rPr lang="en-US" sz="1400" b="0" dirty="0">
                <a:solidFill>
                  <a:srgbClr val="7F007F"/>
                </a:solidFill>
                <a:latin typeface="Consolas" panose="020B0609020204030204" pitchFamily="49" charset="0"/>
              </a:rPr>
              <a:t>"helpdesk"</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1" dirty="0">
                <a:solidFill>
                  <a:srgbClr val="000000"/>
                </a:solidFill>
                <a:latin typeface="Consolas" panose="020B0609020204030204" pitchFamily="49" charset="0"/>
              </a:rPr>
              <a:t>{</a:t>
            </a:r>
            <a:endParaRPr lang="en-US" sz="1400" b="0" dirty="0">
              <a:solidFill>
                <a:srgbClr val="808080"/>
              </a:solidFill>
              <a:latin typeface="Consolas" panose="020B0609020204030204" pitchFamily="49" charset="0"/>
            </a:endParaRPr>
          </a:p>
          <a:p>
            <a:r>
              <a:rPr lang="en-US" sz="1400" b="0" dirty="0">
                <a:solidFill>
                  <a:srgbClr val="808080"/>
                </a:solidFill>
                <a:latin typeface="Consolas" panose="020B0609020204030204" pitchFamily="49" charset="0"/>
              </a:rPr>
              <a:t>        </a:t>
            </a:r>
            <a:r>
              <a:rPr lang="en-US" sz="1400" b="0" dirty="0" err="1">
                <a:solidFill>
                  <a:srgbClr val="7F7F00"/>
                </a:solidFill>
                <a:latin typeface="Consolas" panose="020B0609020204030204" pitchFamily="49" charset="0"/>
              </a:rPr>
              <a:t>println</a:t>
            </a:r>
            <a:r>
              <a:rPr lang="en-US" sz="1400" b="0" dirty="0">
                <a:solidFill>
                  <a:srgbClr val="7F7F00"/>
                </a:solidFill>
                <a:latin typeface="Consolas" panose="020B0609020204030204" pitchFamily="49" charset="0"/>
              </a:rPr>
              <a:t>!</a:t>
            </a:r>
            <a:r>
              <a:rPr lang="en-US" sz="1400" b="1" dirty="0">
                <a:solidFill>
                  <a:srgbClr val="000000"/>
                </a:solidFill>
                <a:latin typeface="Consolas" panose="020B0609020204030204" pitchFamily="49" charset="0"/>
              </a:rPr>
              <a:t>(</a:t>
            </a:r>
            <a:r>
              <a:rPr lang="en-US" sz="1400" b="0" dirty="0">
                <a:solidFill>
                  <a:srgbClr val="7F007F"/>
                </a:solidFill>
                <a:latin typeface="Consolas" panose="020B0609020204030204" pitchFamily="49" charset="0"/>
              </a:rPr>
              <a:t>"Not a helpdesk mailbox"</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p>
          <a:p>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1" dirty="0">
                <a:solidFill>
                  <a:srgbClr val="000000"/>
                </a:solidFill>
                <a:latin typeface="Consolas" panose="020B0609020204030204" pitchFamily="49" charset="0"/>
              </a:rPr>
              <a:t>}</a:t>
            </a:r>
            <a:endParaRPr lang="en-GB" sz="1400" dirty="0">
              <a:latin typeface="Consolas" panose="020B0609020204030204" pitchFamily="49" charset="0"/>
            </a:endParaRPr>
          </a:p>
        </p:txBody>
      </p:sp>
      <p:pic>
        <p:nvPicPr>
          <p:cNvPr id="5" name="Picture 2" descr="logo">
            <a:extLst>
              <a:ext uri="{FF2B5EF4-FFF2-40B4-BE49-F238E27FC236}">
                <a16:creationId xmlns:a16="http://schemas.microsoft.com/office/drawing/2014/main" id="{F8961EA8-6FB3-4EFE-876D-58643ED4F1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85" y="1461905"/>
            <a:ext cx="441370" cy="40987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D7314AF-BEAA-4FDC-9229-3FF2704DB104}"/>
              </a:ext>
            </a:extLst>
          </p:cNvPr>
          <p:cNvSpPr txBox="1"/>
          <p:nvPr/>
        </p:nvSpPr>
        <p:spPr>
          <a:xfrm>
            <a:off x="8942119" y="3462364"/>
            <a:ext cx="2407834" cy="461665"/>
          </a:xfrm>
          <a:prstGeom prst="rect">
            <a:avLst/>
          </a:prstGeom>
          <a:solidFill>
            <a:srgbClr val="000000"/>
          </a:solidFill>
        </p:spPr>
        <p:txBody>
          <a:bodyPr wrap="square">
            <a:spAutoFit/>
          </a:bodyPr>
          <a:lstStyle/>
          <a:p>
            <a:r>
              <a:rPr lang="en-US" sz="1200" b="1" dirty="0">
                <a:solidFill>
                  <a:schemeClr val="bg1"/>
                </a:solidFill>
                <a:latin typeface="Consolas" panose="020B0609020204030204" pitchFamily="49" charset="0"/>
              </a:rPr>
              <a:t>Is a QA email account</a:t>
            </a:r>
          </a:p>
          <a:p>
            <a:r>
              <a:rPr lang="en-US" sz="1200" b="1" dirty="0">
                <a:solidFill>
                  <a:schemeClr val="bg1"/>
                </a:solidFill>
                <a:latin typeface="Consolas" panose="020B0609020204030204" pitchFamily="49" charset="0"/>
              </a:rPr>
              <a:t>Not a helpdesk mailbox</a:t>
            </a:r>
            <a:endParaRPr lang="en-GB" sz="1200" b="1" dirty="0">
              <a:solidFill>
                <a:schemeClr val="bg1"/>
              </a:solidFill>
              <a:latin typeface="Consolas" panose="020B0609020204030204" pitchFamily="49" charset="0"/>
            </a:endParaRPr>
          </a:p>
        </p:txBody>
      </p:sp>
      <p:sp>
        <p:nvSpPr>
          <p:cNvPr id="7" name="TextBox 6">
            <a:extLst>
              <a:ext uri="{FF2B5EF4-FFF2-40B4-BE49-F238E27FC236}">
                <a16:creationId xmlns:a16="http://schemas.microsoft.com/office/drawing/2014/main" id="{65341B51-C5B7-4CCE-A559-3251578308A6}"/>
              </a:ext>
            </a:extLst>
          </p:cNvPr>
          <p:cNvSpPr txBox="1"/>
          <p:nvPr/>
        </p:nvSpPr>
        <p:spPr>
          <a:xfrm>
            <a:off x="7730844" y="3462364"/>
            <a:ext cx="1152171" cy="274921"/>
          </a:xfrm>
          <a:prstGeom prst="rect">
            <a:avLst/>
          </a:prstGeom>
          <a:solidFill>
            <a:srgbClr val="00B050"/>
          </a:solidFill>
        </p:spPr>
        <p:txBody>
          <a:bodyPr wrap="square" anchor="ctr">
            <a:noAutofit/>
          </a:bodyPr>
          <a:lstStyle/>
          <a:p>
            <a:pPr algn="ctr"/>
            <a:r>
              <a:rPr lang="en-GB" dirty="0">
                <a:solidFill>
                  <a:schemeClr val="bg1"/>
                </a:solidFill>
              </a:rPr>
              <a:t>STDOUT</a:t>
            </a:r>
          </a:p>
        </p:txBody>
      </p:sp>
      <p:sp>
        <p:nvSpPr>
          <p:cNvPr id="8" name="TextBox 7">
            <a:extLst>
              <a:ext uri="{FF2B5EF4-FFF2-40B4-BE49-F238E27FC236}">
                <a16:creationId xmlns:a16="http://schemas.microsoft.com/office/drawing/2014/main" id="{69BB183B-BD4B-4175-91DE-C9FC046F3631}"/>
              </a:ext>
            </a:extLst>
          </p:cNvPr>
          <p:cNvSpPr txBox="1"/>
          <p:nvPr/>
        </p:nvSpPr>
        <p:spPr>
          <a:xfrm>
            <a:off x="4730496" y="4389528"/>
            <a:ext cx="6571118" cy="2009376"/>
          </a:xfrm>
          <a:prstGeom prst="rect">
            <a:avLst/>
          </a:prstGeom>
          <a:solidFill>
            <a:schemeClr val="tx1">
              <a:lumMod val="10000"/>
              <a:lumOff val="90000"/>
            </a:schemeClr>
          </a:solidFill>
        </p:spPr>
        <p:txBody>
          <a:bodyPr vert="horz" wrap="square" lIns="0" tIns="0" rIns="0" bIns="0" rtlCol="0" anchor="t" anchorCtr="0">
            <a:noAutofit/>
          </a:bodyPr>
          <a:lstStyle/>
          <a:p>
            <a:r>
              <a:rPr lang="en-GB" sz="1400" b="1" dirty="0" err="1">
                <a:solidFill>
                  <a:srgbClr val="00007F"/>
                </a:solidFill>
                <a:latin typeface="Consolas" panose="020B0609020204030204" pitchFamily="49" charset="0"/>
              </a:rPr>
              <a:t>fn</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main</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US" sz="1400" b="0" dirty="0">
                <a:solidFill>
                  <a:srgbClr val="808080"/>
                </a:solidFill>
                <a:latin typeface="Consolas" panose="020B0609020204030204" pitchFamily="49" charset="0"/>
              </a:rPr>
              <a:t>    </a:t>
            </a:r>
            <a:r>
              <a:rPr lang="en-US" sz="1400" b="1" dirty="0">
                <a:solidFill>
                  <a:srgbClr val="00007F"/>
                </a:solidFill>
                <a:latin typeface="Consolas" panose="020B0609020204030204" pitchFamily="49" charset="0"/>
              </a:rPr>
              <a:t>let</a:t>
            </a:r>
            <a:r>
              <a:rPr lang="en-US" sz="1400" b="0" dirty="0">
                <a:solidFill>
                  <a:srgbClr val="808080"/>
                </a:solidFill>
                <a:latin typeface="Consolas" panose="020B0609020204030204" pitchFamily="49" charset="0"/>
              </a:rPr>
              <a:t> </a:t>
            </a:r>
            <a:r>
              <a:rPr lang="en-US" sz="1400" b="0" dirty="0">
                <a:solidFill>
                  <a:srgbClr val="000000"/>
                </a:solidFill>
                <a:latin typeface="Consolas" panose="020B0609020204030204" pitchFamily="49" charset="0"/>
              </a:rPr>
              <a:t>email</a:t>
            </a:r>
            <a:r>
              <a:rPr lang="en-US" sz="1400" b="0" dirty="0">
                <a:solidFill>
                  <a:srgbClr val="808080"/>
                </a:solidFill>
                <a:latin typeface="Consolas" panose="020B0609020204030204" pitchFamily="49" charset="0"/>
              </a:rPr>
              <a:t> </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0" dirty="0">
                <a:solidFill>
                  <a:srgbClr val="000000"/>
                </a:solidFill>
                <a:latin typeface="Consolas" panose="020B0609020204030204" pitchFamily="49" charset="0"/>
              </a:rPr>
              <a:t>String</a:t>
            </a:r>
            <a:r>
              <a:rPr lang="en-US" sz="1400" b="1" dirty="0">
                <a:solidFill>
                  <a:srgbClr val="000000"/>
                </a:solidFill>
                <a:latin typeface="Consolas" panose="020B0609020204030204" pitchFamily="49" charset="0"/>
              </a:rPr>
              <a:t>::</a:t>
            </a:r>
            <a:r>
              <a:rPr lang="en-US" sz="1400" b="0" dirty="0">
                <a:solidFill>
                  <a:srgbClr val="000000"/>
                </a:solidFill>
                <a:latin typeface="Consolas" panose="020B0609020204030204" pitchFamily="49" charset="0"/>
              </a:rPr>
              <a:t>from</a:t>
            </a:r>
            <a:r>
              <a:rPr lang="en-US" sz="1400" b="1" dirty="0">
                <a:solidFill>
                  <a:srgbClr val="000000"/>
                </a:solidFill>
                <a:latin typeface="Consolas" panose="020B0609020204030204" pitchFamily="49" charset="0"/>
              </a:rPr>
              <a:t>(</a:t>
            </a:r>
            <a:r>
              <a:rPr lang="en-US" sz="1400" b="0" dirty="0">
                <a:solidFill>
                  <a:srgbClr val="7F007F"/>
                </a:solidFill>
                <a:latin typeface="Consolas" panose="020B0609020204030204" pitchFamily="49" charset="0"/>
              </a:rPr>
              <a:t>"olawale.jones@qa.com"</a:t>
            </a:r>
            <a:r>
              <a:rPr lang="en-US" sz="1400" b="1" dirty="0">
                <a:solidFill>
                  <a:srgbClr val="000000"/>
                </a:solidFill>
                <a:latin typeface="Consolas" panose="020B0609020204030204" pitchFamily="49" charset="0"/>
              </a:rPr>
              <a:t>);</a:t>
            </a:r>
            <a:endParaRPr lang="en-US" sz="1400" b="0" dirty="0">
              <a:solidFill>
                <a:srgbClr val="808080"/>
              </a:solidFill>
              <a:latin typeface="Consolas" panose="020B0609020204030204" pitchFamily="49" charset="0"/>
            </a:endParaRPr>
          </a:p>
          <a:p>
            <a:r>
              <a:rPr lang="en-GB" sz="1400" b="0" dirty="0">
                <a:solidFill>
                  <a:srgbClr val="808080"/>
                </a:solidFill>
                <a:latin typeface="Consolas" panose="020B0609020204030204" pitchFamily="49" charset="0"/>
              </a:rPr>
              <a:t>    </a:t>
            </a:r>
          </a:p>
          <a:p>
            <a:r>
              <a:rPr lang="da-DK" sz="1400" dirty="0">
                <a:solidFill>
                  <a:srgbClr val="808080"/>
                </a:solidFill>
                <a:latin typeface="Consolas" panose="020B0609020204030204" pitchFamily="49" charset="0"/>
              </a:rPr>
              <a:t>    </a:t>
            </a:r>
            <a:r>
              <a:rPr lang="da-DK" sz="1400" b="1" dirty="0">
                <a:solidFill>
                  <a:srgbClr val="00007F"/>
                </a:solidFill>
                <a:latin typeface="Consolas" panose="020B0609020204030204" pitchFamily="49" charset="0"/>
              </a:rPr>
              <a:t>let</a:t>
            </a:r>
            <a:r>
              <a:rPr lang="da-DK" sz="1400" b="0" dirty="0">
                <a:solidFill>
                  <a:srgbClr val="808080"/>
                </a:solidFill>
                <a:latin typeface="Consolas" panose="020B0609020204030204" pitchFamily="49" charset="0"/>
              </a:rPr>
              <a:t> </a:t>
            </a:r>
            <a:r>
              <a:rPr lang="da-DK" sz="1400" b="0" dirty="0">
                <a:solidFill>
                  <a:srgbClr val="000000"/>
                </a:solidFill>
                <a:latin typeface="Consolas" panose="020B0609020204030204" pitchFamily="49" charset="0"/>
              </a:rPr>
              <a:t>position_at</a:t>
            </a:r>
            <a:r>
              <a:rPr lang="da-DK" sz="1400" b="0" dirty="0">
                <a:solidFill>
                  <a:srgbClr val="808080"/>
                </a:solidFill>
                <a:latin typeface="Consolas" panose="020B0609020204030204" pitchFamily="49" charset="0"/>
              </a:rPr>
              <a:t> </a:t>
            </a:r>
            <a:r>
              <a:rPr lang="da-DK" sz="1400" b="1" dirty="0">
                <a:solidFill>
                  <a:srgbClr val="000000"/>
                </a:solidFill>
                <a:latin typeface="Consolas" panose="020B0609020204030204" pitchFamily="49" charset="0"/>
              </a:rPr>
              <a:t>=</a:t>
            </a:r>
            <a:r>
              <a:rPr lang="da-DK" sz="1400" b="0" dirty="0">
                <a:solidFill>
                  <a:srgbClr val="808080"/>
                </a:solidFill>
                <a:latin typeface="Consolas" panose="020B0609020204030204" pitchFamily="49" charset="0"/>
              </a:rPr>
              <a:t> </a:t>
            </a:r>
            <a:r>
              <a:rPr lang="da-DK" sz="1400" b="0" dirty="0">
                <a:solidFill>
                  <a:srgbClr val="000000"/>
                </a:solidFill>
                <a:latin typeface="Consolas" panose="020B0609020204030204" pitchFamily="49" charset="0"/>
              </a:rPr>
              <a:t>email</a:t>
            </a:r>
            <a:r>
              <a:rPr lang="da-DK" sz="1400" b="1" dirty="0">
                <a:solidFill>
                  <a:srgbClr val="000000"/>
                </a:solidFill>
                <a:latin typeface="Consolas" panose="020B0609020204030204" pitchFamily="49" charset="0"/>
              </a:rPr>
              <a:t>.</a:t>
            </a:r>
            <a:r>
              <a:rPr lang="da-DK" sz="1400" b="0" dirty="0">
                <a:solidFill>
                  <a:srgbClr val="000000"/>
                </a:solidFill>
                <a:highlight>
                  <a:srgbClr val="FFFF00"/>
                </a:highlight>
                <a:latin typeface="Consolas" panose="020B0609020204030204" pitchFamily="49" charset="0"/>
              </a:rPr>
              <a:t>find</a:t>
            </a:r>
            <a:r>
              <a:rPr lang="da-DK" sz="1400" b="1" dirty="0">
                <a:solidFill>
                  <a:srgbClr val="000000"/>
                </a:solidFill>
                <a:latin typeface="Consolas" panose="020B0609020204030204" pitchFamily="49" charset="0"/>
              </a:rPr>
              <a:t>(</a:t>
            </a:r>
            <a:r>
              <a:rPr lang="da-DK" sz="1400" b="0" dirty="0">
                <a:solidFill>
                  <a:srgbClr val="7F007F"/>
                </a:solidFill>
                <a:latin typeface="Consolas" panose="020B0609020204030204" pitchFamily="49" charset="0"/>
              </a:rPr>
              <a:t>"@"</a:t>
            </a:r>
            <a:r>
              <a:rPr lang="da-DK" sz="1400" b="1" dirty="0">
                <a:solidFill>
                  <a:srgbClr val="000000"/>
                </a:solidFill>
                <a:latin typeface="Consolas" panose="020B0609020204030204" pitchFamily="49" charset="0"/>
              </a:rPr>
              <a:t>);</a:t>
            </a:r>
            <a:endParaRPr lang="da-DK" sz="1400" b="0" dirty="0">
              <a:solidFill>
                <a:srgbClr val="808080"/>
              </a:solidFill>
              <a:latin typeface="Consolas" panose="020B0609020204030204" pitchFamily="49" charset="0"/>
            </a:endParaRPr>
          </a:p>
          <a:p>
            <a:r>
              <a:rPr lang="en-GB" sz="1400" b="0" dirty="0">
                <a:solidFill>
                  <a:srgbClr val="808080"/>
                </a:solidFill>
                <a:latin typeface="Consolas" panose="020B0609020204030204" pitchFamily="49" charset="0"/>
              </a:rPr>
              <a:t>    </a:t>
            </a:r>
            <a:r>
              <a:rPr lang="en-GB" sz="1400" b="0" dirty="0" err="1">
                <a:solidFill>
                  <a:srgbClr val="7F7F00"/>
                </a:solidFill>
                <a:latin typeface="Consolas" panose="020B0609020204030204" pitchFamily="49" charset="0"/>
              </a:rPr>
              <a:t>println</a:t>
            </a:r>
            <a:r>
              <a:rPr lang="en-GB" sz="1400" b="0" dirty="0">
                <a:solidFill>
                  <a:srgbClr val="7F7F00"/>
                </a:solidFill>
                <a:latin typeface="Consolas" panose="020B0609020204030204" pitchFamily="49" charset="0"/>
              </a:rPr>
              <a:t>!</a:t>
            </a:r>
            <a:r>
              <a:rPr lang="en-GB" sz="1400" b="1" dirty="0">
                <a:solidFill>
                  <a:srgbClr val="000000"/>
                </a:solidFill>
                <a:latin typeface="Consolas" panose="020B0609020204030204" pitchFamily="49" charset="0"/>
              </a:rPr>
              <a:t>(</a:t>
            </a:r>
            <a:r>
              <a:rPr lang="en-GB" sz="1400" b="0" dirty="0">
                <a:solidFill>
                  <a:srgbClr val="7F007F"/>
                </a:solidFill>
                <a:latin typeface="Consolas" panose="020B0609020204030204" pitchFamily="49" charset="0"/>
              </a:rPr>
              <a:t>"{:?}"</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err="1">
                <a:solidFill>
                  <a:srgbClr val="000000"/>
                </a:solidFill>
                <a:latin typeface="Consolas" panose="020B0609020204030204" pitchFamily="49" charset="0"/>
              </a:rPr>
              <a:t>position_at</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0" dirty="0">
                <a:solidFill>
                  <a:srgbClr val="808080"/>
                </a:solidFill>
                <a:latin typeface="Consolas" panose="020B0609020204030204" pitchFamily="49" charset="0"/>
              </a:rPr>
              <a:t>	</a:t>
            </a:r>
          </a:p>
          <a:p>
            <a:r>
              <a:rPr lang="en-US" sz="1400" b="1" dirty="0">
                <a:solidFill>
                  <a:srgbClr val="00007F"/>
                </a:solidFill>
                <a:latin typeface="Consolas" panose="020B0609020204030204" pitchFamily="49" charset="0"/>
              </a:rPr>
              <a:t>    let</a:t>
            </a:r>
            <a:r>
              <a:rPr lang="en-US" sz="1400" b="0" dirty="0">
                <a:solidFill>
                  <a:srgbClr val="808080"/>
                </a:solidFill>
                <a:latin typeface="Consolas" panose="020B0609020204030204" pitchFamily="49" charset="0"/>
              </a:rPr>
              <a:t> </a:t>
            </a:r>
            <a:r>
              <a:rPr lang="en-US" sz="1400" b="0" dirty="0" err="1">
                <a:solidFill>
                  <a:srgbClr val="000000"/>
                </a:solidFill>
                <a:latin typeface="Consolas" panose="020B0609020204030204" pitchFamily="49" charset="0"/>
              </a:rPr>
              <a:t>position_hash</a:t>
            </a:r>
            <a:r>
              <a:rPr lang="en-US" sz="1400" b="0" dirty="0">
                <a:solidFill>
                  <a:srgbClr val="808080"/>
                </a:solidFill>
                <a:latin typeface="Consolas" panose="020B0609020204030204" pitchFamily="49" charset="0"/>
              </a:rPr>
              <a:t> </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0" dirty="0" err="1">
                <a:solidFill>
                  <a:srgbClr val="000000"/>
                </a:solidFill>
                <a:latin typeface="Consolas" panose="020B0609020204030204" pitchFamily="49" charset="0"/>
              </a:rPr>
              <a:t>email</a:t>
            </a:r>
            <a:r>
              <a:rPr lang="en-US" sz="1400" b="1" dirty="0" err="1">
                <a:solidFill>
                  <a:srgbClr val="000000"/>
                </a:solidFill>
                <a:latin typeface="Consolas" panose="020B0609020204030204" pitchFamily="49" charset="0"/>
              </a:rPr>
              <a:t>.</a:t>
            </a:r>
            <a:r>
              <a:rPr lang="en-US" sz="1400" b="0" dirty="0" err="1">
                <a:solidFill>
                  <a:srgbClr val="000000"/>
                </a:solidFill>
                <a:highlight>
                  <a:srgbClr val="FFFF00"/>
                </a:highlight>
                <a:latin typeface="Consolas" panose="020B0609020204030204" pitchFamily="49" charset="0"/>
              </a:rPr>
              <a:t>find</a:t>
            </a:r>
            <a:r>
              <a:rPr lang="en-US" sz="1400" b="1" dirty="0">
                <a:solidFill>
                  <a:srgbClr val="000000"/>
                </a:solidFill>
                <a:latin typeface="Consolas" panose="020B0609020204030204" pitchFamily="49" charset="0"/>
              </a:rPr>
              <a:t>(</a:t>
            </a:r>
            <a:r>
              <a:rPr lang="en-US" sz="1400" b="0" dirty="0">
                <a:solidFill>
                  <a:srgbClr val="7F007F"/>
                </a:solidFill>
                <a:latin typeface="Consolas" panose="020B0609020204030204" pitchFamily="49" charset="0"/>
              </a:rPr>
              <a:t>"#"</a:t>
            </a:r>
            <a:r>
              <a:rPr lang="en-US" sz="1400" b="1" dirty="0">
                <a:solidFill>
                  <a:srgbClr val="000000"/>
                </a:solidFill>
                <a:latin typeface="Consolas" panose="020B0609020204030204" pitchFamily="49" charset="0"/>
              </a:rPr>
              <a:t>);</a:t>
            </a:r>
            <a:endParaRPr lang="en-US" sz="1400" b="0" dirty="0">
              <a:solidFill>
                <a:srgbClr val="808080"/>
              </a:solidFill>
              <a:latin typeface="Consolas" panose="020B0609020204030204" pitchFamily="49" charset="0"/>
            </a:endParaRPr>
          </a:p>
          <a:p>
            <a:r>
              <a:rPr lang="en-GB" sz="1400" b="0" dirty="0">
                <a:solidFill>
                  <a:srgbClr val="808080"/>
                </a:solidFill>
                <a:latin typeface="Consolas" panose="020B0609020204030204" pitchFamily="49" charset="0"/>
              </a:rPr>
              <a:t>    </a:t>
            </a:r>
            <a:r>
              <a:rPr lang="en-GB" sz="1400" b="0" dirty="0" err="1">
                <a:solidFill>
                  <a:srgbClr val="7F7F00"/>
                </a:solidFill>
                <a:latin typeface="Consolas" panose="020B0609020204030204" pitchFamily="49" charset="0"/>
              </a:rPr>
              <a:t>println</a:t>
            </a:r>
            <a:r>
              <a:rPr lang="en-GB" sz="1400" b="0" dirty="0">
                <a:solidFill>
                  <a:srgbClr val="7F7F00"/>
                </a:solidFill>
                <a:latin typeface="Consolas" panose="020B0609020204030204" pitchFamily="49" charset="0"/>
              </a:rPr>
              <a:t>!</a:t>
            </a:r>
            <a:r>
              <a:rPr lang="en-GB" sz="1400" b="1" dirty="0">
                <a:solidFill>
                  <a:srgbClr val="000000"/>
                </a:solidFill>
                <a:latin typeface="Consolas" panose="020B0609020204030204" pitchFamily="49" charset="0"/>
              </a:rPr>
              <a:t>(</a:t>
            </a:r>
            <a:r>
              <a:rPr lang="en-GB" sz="1400" b="0" dirty="0">
                <a:solidFill>
                  <a:srgbClr val="7F007F"/>
                </a:solidFill>
                <a:latin typeface="Consolas" panose="020B0609020204030204" pitchFamily="49" charset="0"/>
              </a:rPr>
              <a:t>"{:?}"</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err="1">
                <a:solidFill>
                  <a:srgbClr val="000000"/>
                </a:solidFill>
                <a:latin typeface="Consolas" panose="020B0609020204030204" pitchFamily="49" charset="0"/>
              </a:rPr>
              <a:t>position_hash</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1" dirty="0">
                <a:solidFill>
                  <a:srgbClr val="000000"/>
                </a:solidFill>
                <a:latin typeface="Consolas" panose="020B0609020204030204" pitchFamily="49" charset="0"/>
              </a:rPr>
              <a:t>}</a:t>
            </a:r>
            <a:endParaRPr lang="en-GB" sz="1400" dirty="0">
              <a:latin typeface="Consolas" panose="020B0609020204030204" pitchFamily="49" charset="0"/>
            </a:endParaRPr>
          </a:p>
        </p:txBody>
      </p:sp>
      <p:pic>
        <p:nvPicPr>
          <p:cNvPr id="9" name="Picture 2" descr="logo">
            <a:extLst>
              <a:ext uri="{FF2B5EF4-FFF2-40B4-BE49-F238E27FC236}">
                <a16:creationId xmlns:a16="http://schemas.microsoft.com/office/drawing/2014/main" id="{5BC5F22A-B68A-47EA-A235-F87CF98B36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5846" y="4389528"/>
            <a:ext cx="441370" cy="40987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B9A74A3-274D-4BB6-A4B0-7378E8790455}"/>
              </a:ext>
            </a:extLst>
          </p:cNvPr>
          <p:cNvSpPr txBox="1"/>
          <p:nvPr/>
        </p:nvSpPr>
        <p:spPr>
          <a:xfrm>
            <a:off x="8608773" y="6296843"/>
            <a:ext cx="2692841" cy="461665"/>
          </a:xfrm>
          <a:prstGeom prst="rect">
            <a:avLst/>
          </a:prstGeom>
          <a:solidFill>
            <a:srgbClr val="000000"/>
          </a:solidFill>
        </p:spPr>
        <p:txBody>
          <a:bodyPr wrap="square">
            <a:spAutoFit/>
          </a:bodyPr>
          <a:lstStyle/>
          <a:p>
            <a:r>
              <a:rPr lang="en-GB" sz="1200" b="1" dirty="0">
                <a:solidFill>
                  <a:schemeClr val="bg1"/>
                </a:solidFill>
                <a:latin typeface="Consolas" panose="020B0609020204030204" pitchFamily="49" charset="0"/>
              </a:rPr>
              <a:t>Some(13)</a:t>
            </a:r>
          </a:p>
          <a:p>
            <a:r>
              <a:rPr lang="en-GB" sz="1200" b="1" dirty="0">
                <a:solidFill>
                  <a:schemeClr val="bg1"/>
                </a:solidFill>
                <a:latin typeface="Consolas" panose="020B0609020204030204" pitchFamily="49" charset="0"/>
              </a:rPr>
              <a:t>None</a:t>
            </a:r>
          </a:p>
        </p:txBody>
      </p:sp>
      <p:sp>
        <p:nvSpPr>
          <p:cNvPr id="11" name="TextBox 10">
            <a:extLst>
              <a:ext uri="{FF2B5EF4-FFF2-40B4-BE49-F238E27FC236}">
                <a16:creationId xmlns:a16="http://schemas.microsoft.com/office/drawing/2014/main" id="{C7EE8635-8852-40E8-B40C-5129134C99CD}"/>
              </a:ext>
            </a:extLst>
          </p:cNvPr>
          <p:cNvSpPr txBox="1"/>
          <p:nvPr/>
        </p:nvSpPr>
        <p:spPr>
          <a:xfrm>
            <a:off x="7392370" y="6293819"/>
            <a:ext cx="1152171" cy="274921"/>
          </a:xfrm>
          <a:prstGeom prst="rect">
            <a:avLst/>
          </a:prstGeom>
          <a:solidFill>
            <a:srgbClr val="00B050"/>
          </a:solidFill>
        </p:spPr>
        <p:txBody>
          <a:bodyPr wrap="square" anchor="ctr">
            <a:noAutofit/>
          </a:bodyPr>
          <a:lstStyle/>
          <a:p>
            <a:pPr algn="ctr"/>
            <a:r>
              <a:rPr lang="en-GB" dirty="0">
                <a:solidFill>
                  <a:schemeClr val="bg1"/>
                </a:solidFill>
              </a:rPr>
              <a:t>STDOUT</a:t>
            </a:r>
          </a:p>
        </p:txBody>
      </p:sp>
      <p:pic>
        <p:nvPicPr>
          <p:cNvPr id="13" name="Graphic 12" descr="Badge Question Mark with solid fill">
            <a:extLst>
              <a:ext uri="{FF2B5EF4-FFF2-40B4-BE49-F238E27FC236}">
                <a16:creationId xmlns:a16="http://schemas.microsoft.com/office/drawing/2014/main" id="{92D2C6D4-3291-478F-AE24-65F5267C28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97993" y="6296843"/>
            <a:ext cx="457200" cy="457200"/>
          </a:xfrm>
          <a:prstGeom prst="rect">
            <a:avLst/>
          </a:prstGeom>
        </p:spPr>
      </p:pic>
    </p:spTree>
    <p:extLst>
      <p:ext uri="{BB962C8B-B14F-4D97-AF65-F5344CB8AC3E}">
        <p14:creationId xmlns:p14="http://schemas.microsoft.com/office/powerpoint/2010/main" val="25933709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23AF52-25C8-4D49-86A1-A9FE19524702}"/>
              </a:ext>
            </a:extLst>
          </p:cNvPr>
          <p:cNvSpPr>
            <a:spLocks noGrp="1"/>
          </p:cNvSpPr>
          <p:nvPr>
            <p:ph type="body" sz="quarter" idx="10"/>
          </p:nvPr>
        </p:nvSpPr>
        <p:spPr/>
        <p:txBody>
          <a:bodyPr/>
          <a:lstStyle/>
          <a:p>
            <a:r>
              <a:rPr lang="en-GB" cap="none" dirty="0"/>
              <a:t>When to Use Which String Type?</a:t>
            </a:r>
          </a:p>
        </p:txBody>
      </p:sp>
      <p:sp>
        <p:nvSpPr>
          <p:cNvPr id="3" name="Text Placeholder 2">
            <a:extLst>
              <a:ext uri="{FF2B5EF4-FFF2-40B4-BE49-F238E27FC236}">
                <a16:creationId xmlns:a16="http://schemas.microsoft.com/office/drawing/2014/main" id="{07D7CB93-D1D4-4C31-9543-ADDE9389B44E}"/>
              </a:ext>
            </a:extLst>
          </p:cNvPr>
          <p:cNvSpPr>
            <a:spLocks noGrp="1"/>
          </p:cNvSpPr>
          <p:nvPr>
            <p:ph type="body" sz="quarter" idx="15"/>
          </p:nvPr>
        </p:nvSpPr>
        <p:spPr>
          <a:xfrm>
            <a:off x="4730496" y="426720"/>
            <a:ext cx="7076720" cy="5017427"/>
          </a:xfrm>
        </p:spPr>
        <p:txBody>
          <a:bodyPr/>
          <a:lstStyle/>
          <a:p>
            <a:r>
              <a:rPr lang="en-GB" b="1" dirty="0"/>
              <a:t>In summary, let's compare and contrast…</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a:t>That's a bit of a simplification but it's a practical one.</a:t>
            </a:r>
          </a:p>
          <a:p>
            <a:endParaRPr lang="en-GB" b="1" dirty="0"/>
          </a:p>
        </p:txBody>
      </p:sp>
      <p:graphicFrame>
        <p:nvGraphicFramePr>
          <p:cNvPr id="4" name="Diagram 3">
            <a:extLst>
              <a:ext uri="{FF2B5EF4-FFF2-40B4-BE49-F238E27FC236}">
                <a16:creationId xmlns:a16="http://schemas.microsoft.com/office/drawing/2014/main" id="{29D08211-45B3-4E7C-AD3A-5AB54E6BE2ED}"/>
              </a:ext>
            </a:extLst>
          </p:cNvPr>
          <p:cNvGraphicFramePr/>
          <p:nvPr>
            <p:extLst>
              <p:ext uri="{D42A27DB-BD31-4B8C-83A1-F6EECF244321}">
                <p14:modId xmlns:p14="http://schemas.microsoft.com/office/powerpoint/2010/main" val="3659391572"/>
              </p:ext>
            </p:extLst>
          </p:nvPr>
        </p:nvGraphicFramePr>
        <p:xfrm>
          <a:off x="5147704" y="1252448"/>
          <a:ext cx="6242304" cy="27519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18918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DD0E05A-B18A-A645-944D-17FF0EFFC0B3}"/>
              </a:ext>
            </a:extLst>
          </p:cNvPr>
          <p:cNvSpPr>
            <a:spLocks noGrp="1"/>
          </p:cNvSpPr>
          <p:nvPr>
            <p:ph type="body" sz="quarter" idx="10"/>
          </p:nvPr>
        </p:nvSpPr>
        <p:spPr/>
        <p:txBody>
          <a:bodyPr/>
          <a:lstStyle/>
          <a:p>
            <a:r>
              <a:rPr lang="en-GB" sz="2800" dirty="0"/>
              <a:t>Strings</a:t>
            </a:r>
          </a:p>
        </p:txBody>
      </p:sp>
      <p:sp>
        <p:nvSpPr>
          <p:cNvPr id="7" name="Text Placeholder 6">
            <a:extLst>
              <a:ext uri="{FF2B5EF4-FFF2-40B4-BE49-F238E27FC236}">
                <a16:creationId xmlns:a16="http://schemas.microsoft.com/office/drawing/2014/main" id="{29D3CE4F-DE19-6949-B03D-93E4E80BFF86}"/>
              </a:ext>
            </a:extLst>
          </p:cNvPr>
          <p:cNvSpPr>
            <a:spLocks noGrp="1"/>
          </p:cNvSpPr>
          <p:nvPr>
            <p:ph type="body" sz="quarter" idx="15"/>
          </p:nvPr>
        </p:nvSpPr>
        <p:spPr>
          <a:xfrm>
            <a:off x="5037138" y="796414"/>
            <a:ext cx="2901950" cy="4647734"/>
          </a:xfrm>
        </p:spPr>
        <p:txBody>
          <a:bodyPr/>
          <a:lstStyle/>
          <a:p>
            <a:r>
              <a:rPr lang="en-US" dirty="0"/>
              <a:t>Learning Journey:</a:t>
            </a:r>
          </a:p>
          <a:p>
            <a:pPr lvl="1"/>
            <a:r>
              <a:rPr lang="en-GB" sz="1100" dirty="0"/>
              <a:t>Why strings are awkward…</a:t>
            </a:r>
          </a:p>
          <a:p>
            <a:pPr lvl="1"/>
            <a:r>
              <a:rPr lang="en-GB" sz="1100" dirty="0"/>
              <a:t>&amp;str vs. String</a:t>
            </a:r>
          </a:p>
          <a:p>
            <a:pPr lvl="1"/>
            <a:r>
              <a:rPr lang="en-GB" sz="1100" dirty="0"/>
              <a:t>&amp;str</a:t>
            </a:r>
          </a:p>
          <a:p>
            <a:pPr lvl="1"/>
            <a:r>
              <a:rPr lang="en-GB" sz="1100" dirty="0"/>
              <a:t>String</a:t>
            </a:r>
          </a:p>
          <a:p>
            <a:pPr lvl="1"/>
            <a:r>
              <a:rPr lang="en-GB" sz="1100" dirty="0"/>
              <a:t>&amp;str to String conversion</a:t>
            </a:r>
          </a:p>
          <a:p>
            <a:pPr lvl="1"/>
            <a:r>
              <a:rPr lang="en-GB" sz="1100" dirty="0"/>
              <a:t>String to &amp;str conversion </a:t>
            </a:r>
          </a:p>
          <a:p>
            <a:pPr lvl="1"/>
            <a:r>
              <a:rPr lang="en-GB" sz="1100" dirty="0"/>
              <a:t>Concatenation</a:t>
            </a:r>
          </a:p>
          <a:p>
            <a:pPr lvl="1"/>
            <a:r>
              <a:rPr lang="en-GB" sz="1100" dirty="0"/>
              <a:t>The indexing problem!</a:t>
            </a:r>
          </a:p>
          <a:p>
            <a:pPr lvl="1"/>
            <a:r>
              <a:rPr lang="en-GB" sz="1100" dirty="0"/>
              <a:t>Mutable strings</a:t>
            </a:r>
          </a:p>
          <a:p>
            <a:pPr lvl="1"/>
            <a:r>
              <a:rPr lang="en-GB" sz="1100" dirty="0"/>
              <a:t>Common string tasks</a:t>
            </a:r>
          </a:p>
          <a:p>
            <a:pPr lvl="1"/>
            <a:r>
              <a:rPr lang="en-GB" sz="1100" dirty="0"/>
              <a:t>When to use which string type?</a:t>
            </a:r>
          </a:p>
          <a:p>
            <a:pPr lvl="1"/>
            <a:endParaRPr lang="en-GB" sz="1100" dirty="0"/>
          </a:p>
          <a:p>
            <a:pPr marL="0" lvl="1" indent="0">
              <a:buNone/>
            </a:pPr>
            <a:r>
              <a:rPr lang="en-GB" sz="1600" dirty="0"/>
              <a:t>Rust Lab #1</a:t>
            </a:r>
          </a:p>
          <a:p>
            <a:pPr lvl="1"/>
            <a:r>
              <a:rPr lang="en-GB" sz="1100" dirty="0"/>
              <a:t>Working with &amp;str</a:t>
            </a:r>
          </a:p>
          <a:p>
            <a:pPr marL="0" lvl="1" indent="0">
              <a:buNone/>
            </a:pPr>
            <a:r>
              <a:rPr lang="en-GB" sz="1600" dirty="0"/>
              <a:t>Rust Lab #2</a:t>
            </a:r>
          </a:p>
          <a:p>
            <a:pPr lvl="1"/>
            <a:r>
              <a:rPr lang="en-GB" sz="1100" dirty="0"/>
              <a:t>Working with String</a:t>
            </a:r>
          </a:p>
          <a:p>
            <a:pPr marL="0" lvl="1" indent="0">
              <a:lnSpc>
                <a:spcPct val="100000"/>
              </a:lnSpc>
              <a:buSzPct val="115000"/>
              <a:buNone/>
            </a:pPr>
            <a:r>
              <a:rPr lang="en-GB" sz="1600" dirty="0"/>
              <a:t>Summary</a:t>
            </a:r>
            <a:endParaRPr lang="en-GB" sz="1100" dirty="0"/>
          </a:p>
          <a:p>
            <a:pPr marL="0" lvl="1" indent="0">
              <a:lnSpc>
                <a:spcPct val="100000"/>
              </a:lnSpc>
              <a:buSzPct val="115000"/>
              <a:buNone/>
            </a:pPr>
            <a:r>
              <a:rPr lang="en-GB" sz="1600" dirty="0"/>
              <a:t>Appendices</a:t>
            </a:r>
          </a:p>
          <a:p>
            <a:pPr marL="0" lvl="1" indent="0">
              <a:lnSpc>
                <a:spcPct val="100000"/>
              </a:lnSpc>
              <a:buSzPct val="115000"/>
              <a:buNone/>
            </a:pPr>
            <a:endParaRPr lang="en-GB" sz="1600" dirty="0"/>
          </a:p>
        </p:txBody>
      </p:sp>
      <p:sp>
        <p:nvSpPr>
          <p:cNvPr id="8" name="Text Placeholder 7">
            <a:extLst>
              <a:ext uri="{FF2B5EF4-FFF2-40B4-BE49-F238E27FC236}">
                <a16:creationId xmlns:a16="http://schemas.microsoft.com/office/drawing/2014/main" id="{D7486AB7-096E-D04F-B45E-AE79D474F56D}"/>
              </a:ext>
            </a:extLst>
          </p:cNvPr>
          <p:cNvSpPr>
            <a:spLocks noGrp="1"/>
          </p:cNvSpPr>
          <p:nvPr>
            <p:ph type="body" sz="quarter" idx="16"/>
          </p:nvPr>
        </p:nvSpPr>
        <p:spPr>
          <a:xfrm>
            <a:off x="8458200" y="796414"/>
            <a:ext cx="3168497" cy="4647734"/>
          </a:xfrm>
        </p:spPr>
        <p:txBody>
          <a:bodyPr/>
          <a:lstStyle/>
          <a:p>
            <a:r>
              <a:rPr lang="en-US" dirty="0"/>
              <a:t>Learning Outcomes:</a:t>
            </a:r>
          </a:p>
          <a:p>
            <a:pPr lvl="1"/>
            <a:r>
              <a:rPr lang="en-US" sz="1100" dirty="0"/>
              <a:t>Differentiate &amp;str and String types</a:t>
            </a:r>
          </a:p>
          <a:p>
            <a:pPr lvl="1"/>
            <a:r>
              <a:rPr lang="en-US" sz="1100" dirty="0"/>
              <a:t>Choose the most appropriate string type for the current task</a:t>
            </a:r>
          </a:p>
          <a:p>
            <a:pPr lvl="1"/>
            <a:r>
              <a:rPr lang="en-US" sz="1100" dirty="0"/>
              <a:t>Create and process string-based data</a:t>
            </a:r>
          </a:p>
          <a:p>
            <a:pPr lvl="1"/>
            <a:endParaRPr lang="en-US" sz="1100" dirty="0"/>
          </a:p>
          <a:p>
            <a:pPr marL="171450" indent="-171450">
              <a:buFont typeface="Arial" panose="020B0604020202020204" pitchFamily="34" charset="0"/>
              <a:buChar char="•"/>
            </a:pPr>
            <a:endParaRPr lang="en-US" sz="900" dirty="0"/>
          </a:p>
        </p:txBody>
      </p:sp>
      <p:sp>
        <p:nvSpPr>
          <p:cNvPr id="14" name="Rectangle 13">
            <a:extLst>
              <a:ext uri="{FF2B5EF4-FFF2-40B4-BE49-F238E27FC236}">
                <a16:creationId xmlns:a16="http://schemas.microsoft.com/office/drawing/2014/main" id="{F1930259-2450-4147-81DB-1B7F5303A69F}"/>
              </a:ext>
            </a:extLst>
          </p:cNvPr>
          <p:cNvSpPr/>
          <p:nvPr/>
        </p:nvSpPr>
        <p:spPr>
          <a:xfrm>
            <a:off x="4470179" y="6381866"/>
            <a:ext cx="7299767" cy="246221"/>
          </a:xfrm>
          <a:prstGeom prst="rect">
            <a:avLst/>
          </a:prstGeom>
        </p:spPr>
        <p:txBody>
          <a:bodyPr wrap="square">
            <a:spAutoFit/>
          </a:bodyPr>
          <a:lstStyle/>
          <a:p>
            <a:pPr algn="r"/>
            <a:r>
              <a:rPr lang="en-GB" sz="1000" dirty="0">
                <a:latin typeface="Helvetica Neue" panose="02000503000000020004" pitchFamily="2" charset="0"/>
              </a:rPr>
              <a:t>Prerequisites: </a:t>
            </a:r>
            <a:r>
              <a:rPr lang="en-US" sz="1000" dirty="0">
                <a:latin typeface="Helvetica Neue" panose="02000503000000020004" pitchFamily="2" charset="0"/>
              </a:rPr>
              <a:t>Basic familiarity with Microsoft Windows and the command prompt.</a:t>
            </a:r>
            <a:endParaRPr lang="en-GB" sz="1000" dirty="0">
              <a:effectLst/>
              <a:latin typeface="Helvetica Neue" panose="02000503000000020004" pitchFamily="2" charset="0"/>
            </a:endParaRPr>
          </a:p>
        </p:txBody>
      </p:sp>
    </p:spTree>
    <p:extLst>
      <p:ext uri="{BB962C8B-B14F-4D97-AF65-F5344CB8AC3E}">
        <p14:creationId xmlns:p14="http://schemas.microsoft.com/office/powerpoint/2010/main" val="2893520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4C09A-BAA6-48A5-BF63-47DC150A5C16}"/>
              </a:ext>
            </a:extLst>
          </p:cNvPr>
          <p:cNvSpPr>
            <a:spLocks noGrp="1"/>
          </p:cNvSpPr>
          <p:nvPr>
            <p:ph type="ctrTitle"/>
          </p:nvPr>
        </p:nvSpPr>
        <p:spPr/>
        <p:txBody>
          <a:bodyPr/>
          <a:lstStyle/>
          <a:p>
            <a:r>
              <a:rPr lang="en-GB" dirty="0"/>
              <a:t>C to Rust Lab #6</a:t>
            </a:r>
          </a:p>
        </p:txBody>
      </p:sp>
      <p:sp>
        <p:nvSpPr>
          <p:cNvPr id="3" name="Content Placeholder 2">
            <a:extLst>
              <a:ext uri="{FF2B5EF4-FFF2-40B4-BE49-F238E27FC236}">
                <a16:creationId xmlns:a16="http://schemas.microsoft.com/office/drawing/2014/main" id="{6BAAA23F-90CD-42D3-A6E6-628D636D8E60}"/>
              </a:ext>
            </a:extLst>
          </p:cNvPr>
          <p:cNvSpPr>
            <a:spLocks noGrp="1"/>
          </p:cNvSpPr>
          <p:nvPr>
            <p:ph sz="quarter" idx="10"/>
          </p:nvPr>
        </p:nvSpPr>
        <p:spPr/>
        <p:txBody>
          <a:bodyPr/>
          <a:lstStyle/>
          <a:p>
            <a:r>
              <a:rPr lang="en-GB" dirty="0"/>
              <a:t>String manipulation techniques</a:t>
            </a:r>
          </a:p>
          <a:p>
            <a:endParaRPr lang="en-GB" dirty="0"/>
          </a:p>
        </p:txBody>
      </p:sp>
    </p:spTree>
    <p:extLst>
      <p:ext uri="{BB962C8B-B14F-4D97-AF65-F5344CB8AC3E}">
        <p14:creationId xmlns:p14="http://schemas.microsoft.com/office/powerpoint/2010/main" val="835933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68FE31-9F78-430F-90B3-CEADBDE090F1}"/>
              </a:ext>
            </a:extLst>
          </p:cNvPr>
          <p:cNvSpPr>
            <a:spLocks noGrp="1"/>
          </p:cNvSpPr>
          <p:nvPr>
            <p:ph type="body" sz="quarter" idx="10"/>
          </p:nvPr>
        </p:nvSpPr>
        <p:spPr/>
        <p:txBody>
          <a:bodyPr/>
          <a:lstStyle/>
          <a:p>
            <a:r>
              <a:rPr lang="en-GB" dirty="0"/>
              <a:t>Summary</a:t>
            </a:r>
          </a:p>
        </p:txBody>
      </p:sp>
      <p:sp>
        <p:nvSpPr>
          <p:cNvPr id="3" name="Text Placeholder 2">
            <a:extLst>
              <a:ext uri="{FF2B5EF4-FFF2-40B4-BE49-F238E27FC236}">
                <a16:creationId xmlns:a16="http://schemas.microsoft.com/office/drawing/2014/main" id="{60C0AF58-AE67-49F5-BAD7-F6278F3BEFC9}"/>
              </a:ext>
            </a:extLst>
          </p:cNvPr>
          <p:cNvSpPr>
            <a:spLocks noGrp="1"/>
          </p:cNvSpPr>
          <p:nvPr>
            <p:ph type="body" sz="quarter" idx="11"/>
          </p:nvPr>
        </p:nvSpPr>
        <p:spPr>
          <a:xfrm>
            <a:off x="6185879" y="1650670"/>
            <a:ext cx="5621337" cy="3686063"/>
          </a:xfrm>
        </p:spPr>
        <p:txBody>
          <a:bodyPr/>
          <a:lstStyle/>
          <a:p>
            <a:pPr marL="261938" lvl="1" indent="-261938">
              <a:spcAft>
                <a:spcPts val="600"/>
              </a:spcAft>
            </a:pPr>
            <a:r>
              <a:rPr lang="en-US" sz="1600" dirty="0"/>
              <a:t>Strings are not straightforward in Rust</a:t>
            </a:r>
          </a:p>
          <a:p>
            <a:pPr marL="534988" lvl="1" indent="-261938">
              <a:spcAft>
                <a:spcPts val="600"/>
              </a:spcAft>
            </a:pPr>
            <a:r>
              <a:rPr lang="en-US" sz="1600" dirty="0"/>
              <a:t>You must consider how you want to use them first</a:t>
            </a:r>
          </a:p>
          <a:p>
            <a:pPr marL="534988" lvl="1" indent="-261938">
              <a:spcAft>
                <a:spcPts val="600"/>
              </a:spcAft>
            </a:pPr>
            <a:r>
              <a:rPr lang="en-US" sz="1600" dirty="0"/>
              <a:t>Does ownership matter to you?</a:t>
            </a:r>
          </a:p>
          <a:p>
            <a:pPr marL="261938" lvl="1" indent="-261938">
              <a:spcAft>
                <a:spcPts val="600"/>
              </a:spcAft>
            </a:pPr>
            <a:r>
              <a:rPr lang="en-US" sz="1600" dirty="0"/>
              <a:t>Two types:</a:t>
            </a:r>
          </a:p>
          <a:p>
            <a:pPr marL="534988" lvl="1" indent="-261938">
              <a:spcAft>
                <a:spcPts val="600"/>
              </a:spcAft>
            </a:pPr>
            <a:r>
              <a:rPr lang="en-US" sz="1600" dirty="0"/>
              <a:t>Str slices (including literals)</a:t>
            </a:r>
          </a:p>
          <a:p>
            <a:pPr marL="534988" lvl="1" indent="-261938">
              <a:spcAft>
                <a:spcPts val="600"/>
              </a:spcAft>
            </a:pPr>
            <a:r>
              <a:rPr lang="en-US" sz="1600" dirty="0"/>
              <a:t>Strings</a:t>
            </a:r>
          </a:p>
          <a:p>
            <a:pPr marL="273050" lvl="1" indent="-273050">
              <a:spcAft>
                <a:spcPts val="600"/>
              </a:spcAft>
              <a:tabLst>
                <a:tab pos="273050" algn="l"/>
              </a:tabLst>
            </a:pPr>
            <a:r>
              <a:rPr lang="en-US" sz="1600" dirty="0"/>
              <a:t>String types can be converted</a:t>
            </a:r>
          </a:p>
          <a:p>
            <a:pPr marL="273050" lvl="1" indent="-273050">
              <a:spcAft>
                <a:spcPts val="600"/>
              </a:spcAft>
              <a:tabLst>
                <a:tab pos="273050" algn="l"/>
              </a:tabLst>
            </a:pPr>
            <a:r>
              <a:rPr lang="en-US" sz="1600" dirty="0"/>
              <a:t>Strings can be sliced to extract substrings</a:t>
            </a:r>
          </a:p>
          <a:p>
            <a:pPr marL="273050" lvl="1" indent="-273050">
              <a:spcAft>
                <a:spcPts val="600"/>
              </a:spcAft>
              <a:tabLst>
                <a:tab pos="273050" algn="l"/>
              </a:tabLst>
            </a:pPr>
            <a:r>
              <a:rPr lang="en-GB" sz="1600" dirty="0"/>
              <a:t>Strings can't be modified unless declared using the "mut</a:t>
            </a:r>
            <a:r>
              <a:rPr lang="en-US" sz="1600" dirty="0"/>
              <a:t>" keyword</a:t>
            </a:r>
          </a:p>
          <a:p>
            <a:pPr marL="273050" lvl="1" indent="-273050">
              <a:spcAft>
                <a:spcPts val="600"/>
              </a:spcAft>
              <a:tabLst>
                <a:tab pos="273050" algn="l"/>
              </a:tabLst>
            </a:pPr>
            <a:r>
              <a:rPr lang="en-US" sz="1600" dirty="0"/>
              <a:t>There are many different ways to perform concatenation</a:t>
            </a:r>
          </a:p>
          <a:p>
            <a:pPr marL="273050" lvl="1" indent="-273050">
              <a:spcAft>
                <a:spcPts val="600"/>
              </a:spcAft>
              <a:tabLst>
                <a:tab pos="273050" algn="l"/>
              </a:tabLst>
            </a:pPr>
            <a:r>
              <a:rPr lang="en-US" sz="1600" dirty="0"/>
              <a:t>Many useful string methods exist:</a:t>
            </a:r>
          </a:p>
          <a:p>
            <a:pPr marL="534988" lvl="1" indent="-261938">
              <a:spcAft>
                <a:spcPts val="600"/>
              </a:spcAft>
              <a:tabLst>
                <a:tab pos="534988" algn="l"/>
              </a:tabLst>
            </a:pPr>
            <a:r>
              <a:rPr lang="en-US" sz="1600" dirty="0"/>
              <a:t>contains(), find(), </a:t>
            </a:r>
            <a:r>
              <a:rPr lang="en-US" sz="1600" dirty="0" err="1"/>
              <a:t>starts_with</a:t>
            </a:r>
            <a:r>
              <a:rPr lang="en-US" sz="1600" dirty="0"/>
              <a:t>(), </a:t>
            </a:r>
            <a:r>
              <a:rPr lang="en-US" sz="1600" dirty="0" err="1"/>
              <a:t>ends_with</a:t>
            </a:r>
            <a:r>
              <a:rPr lang="en-US" sz="1600" dirty="0"/>
              <a:t>(), </a:t>
            </a:r>
            <a:r>
              <a:rPr lang="en-US" sz="1600" dirty="0" err="1"/>
              <a:t>to_uppercase</a:t>
            </a:r>
            <a:r>
              <a:rPr lang="en-US" sz="1600" dirty="0"/>
              <a:t>() etc.</a:t>
            </a:r>
          </a:p>
          <a:p>
            <a:pPr marL="273050" lvl="1" indent="-273050">
              <a:spcAft>
                <a:spcPts val="600"/>
              </a:spcAft>
              <a:tabLst>
                <a:tab pos="273050" algn="l"/>
              </a:tabLst>
            </a:pPr>
            <a:endParaRPr lang="en-US" sz="1600" dirty="0"/>
          </a:p>
          <a:p>
            <a:pPr marL="534988" lvl="1" indent="-261938">
              <a:spcAft>
                <a:spcPts val="600"/>
              </a:spcAft>
            </a:pPr>
            <a:endParaRPr lang="en-US" sz="1600" dirty="0"/>
          </a:p>
          <a:p>
            <a:pPr marL="261938" lvl="1" indent="-261938">
              <a:spcAft>
                <a:spcPts val="600"/>
              </a:spcAft>
            </a:pPr>
            <a:endParaRPr lang="en-US" sz="2000" dirty="0"/>
          </a:p>
          <a:p>
            <a:pPr marL="265113" indent="-265113">
              <a:spcAft>
                <a:spcPts val="600"/>
              </a:spcAft>
            </a:pPr>
            <a:endParaRPr lang="en-US" sz="2000" dirty="0"/>
          </a:p>
        </p:txBody>
      </p:sp>
    </p:spTree>
    <p:extLst>
      <p:ext uri="{BB962C8B-B14F-4D97-AF65-F5344CB8AC3E}">
        <p14:creationId xmlns:p14="http://schemas.microsoft.com/office/powerpoint/2010/main" val="35908850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C9D1E-941B-4AC8-9045-28E4F4E11FC2}"/>
              </a:ext>
            </a:extLst>
          </p:cNvPr>
          <p:cNvSpPr>
            <a:spLocks noGrp="1"/>
          </p:cNvSpPr>
          <p:nvPr>
            <p:ph type="ctrTitle"/>
          </p:nvPr>
        </p:nvSpPr>
        <p:spPr/>
        <p:txBody>
          <a:bodyPr/>
          <a:lstStyle/>
          <a:p>
            <a:r>
              <a:rPr lang="en-GB" dirty="0"/>
              <a:t>Any questions?</a:t>
            </a:r>
          </a:p>
        </p:txBody>
      </p:sp>
      <p:sp>
        <p:nvSpPr>
          <p:cNvPr id="3" name="Content Placeholder 2">
            <a:extLst>
              <a:ext uri="{FF2B5EF4-FFF2-40B4-BE49-F238E27FC236}">
                <a16:creationId xmlns:a16="http://schemas.microsoft.com/office/drawing/2014/main" id="{9477A144-A6AC-44B5-8741-DF523373A4A3}"/>
              </a:ext>
            </a:extLst>
          </p:cNvPr>
          <p:cNvSpPr>
            <a:spLocks noGrp="1"/>
          </p:cNvSpPr>
          <p:nvPr>
            <p:ph sz="quarter" idx="10"/>
          </p:nvPr>
        </p:nvSpPr>
        <p:spPr/>
        <p:txBody>
          <a:bodyPr/>
          <a:lstStyle/>
          <a:p>
            <a:endParaRPr lang="en-GB"/>
          </a:p>
        </p:txBody>
      </p:sp>
    </p:spTree>
    <p:extLst>
      <p:ext uri="{BB962C8B-B14F-4D97-AF65-F5344CB8AC3E}">
        <p14:creationId xmlns:p14="http://schemas.microsoft.com/office/powerpoint/2010/main" val="5412811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ED064-971D-4938-83D4-CCCA2529F6A9}"/>
              </a:ext>
            </a:extLst>
          </p:cNvPr>
          <p:cNvSpPr>
            <a:spLocks noGrp="1"/>
          </p:cNvSpPr>
          <p:nvPr>
            <p:ph type="ctrTitle"/>
          </p:nvPr>
        </p:nvSpPr>
        <p:spPr/>
        <p:txBody>
          <a:bodyPr/>
          <a:lstStyle/>
          <a:p>
            <a:r>
              <a:rPr lang="en-GB" dirty="0"/>
              <a:t>Appendices</a:t>
            </a:r>
          </a:p>
        </p:txBody>
      </p:sp>
    </p:spTree>
    <p:extLst>
      <p:ext uri="{BB962C8B-B14F-4D97-AF65-F5344CB8AC3E}">
        <p14:creationId xmlns:p14="http://schemas.microsoft.com/office/powerpoint/2010/main" val="38160474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le 22">
            <a:extLst>
              <a:ext uri="{FF2B5EF4-FFF2-40B4-BE49-F238E27FC236}">
                <a16:creationId xmlns:a16="http://schemas.microsoft.com/office/drawing/2014/main" id="{DDB37C8D-06C7-4A68-81EC-70F07CA1189F}"/>
              </a:ext>
            </a:extLst>
          </p:cNvPr>
          <p:cNvGraphicFramePr>
            <a:graphicFrameLocks noGrp="1"/>
          </p:cNvGraphicFramePr>
          <p:nvPr>
            <p:extLst>
              <p:ext uri="{D42A27DB-BD31-4B8C-83A1-F6EECF244321}">
                <p14:modId xmlns:p14="http://schemas.microsoft.com/office/powerpoint/2010/main" val="3477625265"/>
              </p:ext>
            </p:extLst>
          </p:nvPr>
        </p:nvGraphicFramePr>
        <p:xfrm>
          <a:off x="4664349" y="5694006"/>
          <a:ext cx="6985705" cy="944880"/>
        </p:xfrm>
        <a:graphic>
          <a:graphicData uri="http://schemas.openxmlformats.org/drawingml/2006/table">
            <a:tbl>
              <a:tblPr/>
              <a:tblGrid>
                <a:gridCol w="1085152">
                  <a:extLst>
                    <a:ext uri="{9D8B030D-6E8A-4147-A177-3AD203B41FA5}">
                      <a16:colId xmlns:a16="http://schemas.microsoft.com/office/drawing/2014/main" val="2192744656"/>
                    </a:ext>
                  </a:extLst>
                </a:gridCol>
                <a:gridCol w="1085152">
                  <a:extLst>
                    <a:ext uri="{9D8B030D-6E8A-4147-A177-3AD203B41FA5}">
                      <a16:colId xmlns:a16="http://schemas.microsoft.com/office/drawing/2014/main" val="3865089521"/>
                    </a:ext>
                  </a:extLst>
                </a:gridCol>
                <a:gridCol w="1085152">
                  <a:extLst>
                    <a:ext uri="{9D8B030D-6E8A-4147-A177-3AD203B41FA5}">
                      <a16:colId xmlns:a16="http://schemas.microsoft.com/office/drawing/2014/main" val="4094844649"/>
                    </a:ext>
                  </a:extLst>
                </a:gridCol>
                <a:gridCol w="1085152">
                  <a:extLst>
                    <a:ext uri="{9D8B030D-6E8A-4147-A177-3AD203B41FA5}">
                      <a16:colId xmlns:a16="http://schemas.microsoft.com/office/drawing/2014/main" val="827843363"/>
                    </a:ext>
                  </a:extLst>
                </a:gridCol>
                <a:gridCol w="1085152">
                  <a:extLst>
                    <a:ext uri="{9D8B030D-6E8A-4147-A177-3AD203B41FA5}">
                      <a16:colId xmlns:a16="http://schemas.microsoft.com/office/drawing/2014/main" val="3679680566"/>
                    </a:ext>
                  </a:extLst>
                </a:gridCol>
                <a:gridCol w="1559945">
                  <a:extLst>
                    <a:ext uri="{9D8B030D-6E8A-4147-A177-3AD203B41FA5}">
                      <a16:colId xmlns:a16="http://schemas.microsoft.com/office/drawing/2014/main" val="3139356258"/>
                    </a:ext>
                  </a:extLst>
                </a:gridCol>
              </a:tblGrid>
              <a:tr h="496678">
                <a:tc gridSpan="6">
                  <a:txBody>
                    <a:bodyPr/>
                    <a:lstStyle/>
                    <a:p>
                      <a:pPr algn="ctr">
                        <a:spcAft>
                          <a:spcPts val="0"/>
                        </a:spcAft>
                      </a:pPr>
                      <a:r>
                        <a:rPr lang="en-GB" sz="1600" b="1" i="0" u="none" strike="noStrike" cap="none" spc="0" baseline="0" dirty="0">
                          <a:ln>
                            <a:noFill/>
                          </a:ln>
                          <a:solidFill>
                            <a:schemeClr val="tx1"/>
                          </a:solidFill>
                          <a:uFillTx/>
                          <a:latin typeface="+mn-lt"/>
                          <a:ea typeface="+mn-ea"/>
                          <a:cs typeface="+mn-cs"/>
                          <a:sym typeface="Segoe UI"/>
                        </a:rPr>
                        <a:t>Rust keywords (Weak)</a:t>
                      </a:r>
                    </a:p>
                  </a:txBody>
                  <a:tcPr marL="95250" marR="76200" marT="142875" marB="1333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108523008"/>
                  </a:ext>
                </a:extLst>
              </a:tr>
              <a:tr h="405712">
                <a:tc>
                  <a:txBody>
                    <a:bodyPr/>
                    <a:lstStyle/>
                    <a:p>
                      <a:pPr algn="ctr"/>
                      <a:r>
                        <a:rPr lang="en-GB" sz="1600" b="1" dirty="0" err="1">
                          <a:solidFill>
                            <a:srgbClr val="000000"/>
                          </a:solidFill>
                          <a:effectLst/>
                          <a:latin typeface="Consolas" panose="020B0609020204030204" pitchFamily="49" charset="0"/>
                          <a:cs typeface="Consolas" panose="020B0609020204030204" pitchFamily="49" charset="0"/>
                        </a:rPr>
                        <a:t>dyn</a:t>
                      </a:r>
                      <a:r>
                        <a:rPr lang="en-GB" sz="1600" b="1" dirty="0">
                          <a:solidFill>
                            <a:srgbClr val="000000"/>
                          </a:solidFill>
                          <a:effectLst/>
                          <a:latin typeface="Consolas" panose="020B0609020204030204" pitchFamily="49" charset="0"/>
                          <a:cs typeface="Consolas" panose="020B0609020204030204" pitchFamily="49" charset="0"/>
                        </a:rPr>
                        <a: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'static</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union</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6818870"/>
                  </a:ext>
                </a:extLst>
              </a:tr>
            </a:tbl>
          </a:graphicData>
        </a:graphic>
      </p:graphicFrame>
      <p:sp>
        <p:nvSpPr>
          <p:cNvPr id="2" name="Text Placeholder 1">
            <a:extLst>
              <a:ext uri="{FF2B5EF4-FFF2-40B4-BE49-F238E27FC236}">
                <a16:creationId xmlns:a16="http://schemas.microsoft.com/office/drawing/2014/main" id="{A5496E65-8991-4BBD-B637-D7424016E2E3}"/>
              </a:ext>
            </a:extLst>
          </p:cNvPr>
          <p:cNvSpPr>
            <a:spLocks noGrp="1"/>
          </p:cNvSpPr>
          <p:nvPr>
            <p:ph type="body" sz="quarter" idx="10"/>
          </p:nvPr>
        </p:nvSpPr>
        <p:spPr/>
        <p:txBody>
          <a:bodyPr/>
          <a:lstStyle/>
          <a:p>
            <a:r>
              <a:rPr lang="en-GB" dirty="0"/>
              <a:t>Rust keywords</a:t>
            </a:r>
          </a:p>
        </p:txBody>
      </p:sp>
      <p:graphicFrame>
        <p:nvGraphicFramePr>
          <p:cNvPr id="7" name="Table 6">
            <a:extLst>
              <a:ext uri="{FF2B5EF4-FFF2-40B4-BE49-F238E27FC236}">
                <a16:creationId xmlns:a16="http://schemas.microsoft.com/office/drawing/2014/main" id="{A5E1D066-C865-4DEB-8A78-F1E82A1E83C7}"/>
              </a:ext>
            </a:extLst>
          </p:cNvPr>
          <p:cNvGraphicFramePr>
            <a:graphicFrameLocks noGrp="1"/>
          </p:cNvGraphicFramePr>
          <p:nvPr>
            <p:extLst>
              <p:ext uri="{D42A27DB-BD31-4B8C-83A1-F6EECF244321}">
                <p14:modId xmlns:p14="http://schemas.microsoft.com/office/powerpoint/2010/main" val="2410988753"/>
              </p:ext>
            </p:extLst>
          </p:nvPr>
        </p:nvGraphicFramePr>
        <p:xfrm>
          <a:off x="4664350" y="162483"/>
          <a:ext cx="6985704" cy="3493770"/>
        </p:xfrm>
        <a:graphic>
          <a:graphicData uri="http://schemas.openxmlformats.org/drawingml/2006/table">
            <a:tbl>
              <a:tblPr/>
              <a:tblGrid>
                <a:gridCol w="1164284">
                  <a:extLst>
                    <a:ext uri="{9D8B030D-6E8A-4147-A177-3AD203B41FA5}">
                      <a16:colId xmlns:a16="http://schemas.microsoft.com/office/drawing/2014/main" val="3004296434"/>
                    </a:ext>
                  </a:extLst>
                </a:gridCol>
                <a:gridCol w="1164284">
                  <a:extLst>
                    <a:ext uri="{9D8B030D-6E8A-4147-A177-3AD203B41FA5}">
                      <a16:colId xmlns:a16="http://schemas.microsoft.com/office/drawing/2014/main" val="2783717660"/>
                    </a:ext>
                  </a:extLst>
                </a:gridCol>
                <a:gridCol w="1164284">
                  <a:extLst>
                    <a:ext uri="{9D8B030D-6E8A-4147-A177-3AD203B41FA5}">
                      <a16:colId xmlns:a16="http://schemas.microsoft.com/office/drawing/2014/main" val="201381472"/>
                    </a:ext>
                  </a:extLst>
                </a:gridCol>
                <a:gridCol w="1164284">
                  <a:extLst>
                    <a:ext uri="{9D8B030D-6E8A-4147-A177-3AD203B41FA5}">
                      <a16:colId xmlns:a16="http://schemas.microsoft.com/office/drawing/2014/main" val="605907375"/>
                    </a:ext>
                  </a:extLst>
                </a:gridCol>
                <a:gridCol w="1164284">
                  <a:extLst>
                    <a:ext uri="{9D8B030D-6E8A-4147-A177-3AD203B41FA5}">
                      <a16:colId xmlns:a16="http://schemas.microsoft.com/office/drawing/2014/main" val="3883080512"/>
                    </a:ext>
                  </a:extLst>
                </a:gridCol>
                <a:gridCol w="1164284">
                  <a:extLst>
                    <a:ext uri="{9D8B030D-6E8A-4147-A177-3AD203B41FA5}">
                      <a16:colId xmlns:a16="http://schemas.microsoft.com/office/drawing/2014/main" val="1956129410"/>
                    </a:ext>
                  </a:extLst>
                </a:gridCol>
              </a:tblGrid>
              <a:tr h="0">
                <a:tc gridSpan="6">
                  <a:txBody>
                    <a:bodyPr/>
                    <a:lstStyle/>
                    <a:p>
                      <a:pPr algn="ctr"/>
                      <a:r>
                        <a:rPr lang="en-GB" sz="1600" b="1" i="0" u="none" strike="noStrike" cap="none" spc="0" baseline="0" dirty="0">
                          <a:ln>
                            <a:noFill/>
                          </a:ln>
                          <a:solidFill>
                            <a:schemeClr val="bg1"/>
                          </a:solidFill>
                          <a:uFillTx/>
                          <a:latin typeface="+mn-lt"/>
                          <a:ea typeface="+mn-ea"/>
                          <a:cs typeface="+mn-cs"/>
                          <a:sym typeface="Segoe UI"/>
                        </a:rPr>
                        <a:t>Rust keywords (Strict)</a:t>
                      </a:r>
                    </a:p>
                  </a:txBody>
                  <a:tcPr marL="95250" marR="76200" marT="142875" marB="1333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896694401"/>
                  </a:ext>
                </a:extLst>
              </a:tr>
              <a:tr h="368779">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as</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async*</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await*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break</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err="1">
                          <a:solidFill>
                            <a:srgbClr val="000000"/>
                          </a:solidFill>
                          <a:effectLst/>
                          <a:latin typeface="Consolas" panose="020B0609020204030204" pitchFamily="49" charset="0"/>
                          <a:cs typeface="Consolas" panose="020B0609020204030204" pitchFamily="49" charset="0"/>
                        </a:rPr>
                        <a:t>const</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continue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6252449"/>
                  </a:ext>
                </a:extLst>
              </a:tr>
              <a:tr h="368779">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crate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err="1">
                          <a:solidFill>
                            <a:srgbClr val="000000"/>
                          </a:solidFill>
                          <a:effectLst/>
                          <a:latin typeface="Consolas" panose="020B0609020204030204" pitchFamily="49" charset="0"/>
                          <a:cs typeface="Consolas" panose="020B0609020204030204" pitchFamily="49" charset="0"/>
                        </a:rPr>
                        <a:t>dyn</a:t>
                      </a:r>
                      <a:r>
                        <a:rPr lang="en-GB" sz="1600" b="1" dirty="0">
                          <a:solidFill>
                            <a:srgbClr val="000000"/>
                          </a:solidFill>
                          <a:effectLst/>
                          <a:latin typeface="Consolas" panose="020B0609020204030204" pitchFamily="49" charset="0"/>
                          <a:cs typeface="Consolas" panose="020B0609020204030204" pitchFamily="49" charset="0"/>
                        </a:rPr>
                        <a: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else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err="1">
                          <a:solidFill>
                            <a:srgbClr val="000000"/>
                          </a:solidFill>
                          <a:effectLst/>
                          <a:latin typeface="Consolas" panose="020B0609020204030204" pitchFamily="49" charset="0"/>
                          <a:cs typeface="Consolas" panose="020B0609020204030204" pitchFamily="49" charset="0"/>
                        </a:rPr>
                        <a:t>enum</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extern</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false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7583506"/>
                  </a:ext>
                </a:extLst>
              </a:tr>
              <a:tr h="3687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err="1">
                          <a:solidFill>
                            <a:srgbClr val="000000"/>
                          </a:solidFill>
                          <a:effectLst/>
                          <a:latin typeface="Consolas" panose="020B0609020204030204" pitchFamily="49" charset="0"/>
                          <a:cs typeface="Consolas" panose="020B0609020204030204" pitchFamily="49" charset="0"/>
                        </a:rPr>
                        <a:t>fn</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4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for</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if</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4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err="1">
                          <a:solidFill>
                            <a:srgbClr val="000000"/>
                          </a:solidFill>
                          <a:effectLst/>
                          <a:latin typeface="Consolas" panose="020B0609020204030204" pitchFamily="49" charset="0"/>
                          <a:cs typeface="Consolas" panose="020B0609020204030204" pitchFamily="49" charset="0"/>
                        </a:rPr>
                        <a:t>impl</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in</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mod</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60161946"/>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let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4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loop</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match</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move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mut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4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pub</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0683538"/>
                  </a:ext>
                </a:extLst>
              </a:tr>
              <a:tr h="3687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ref</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return</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self</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static</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struct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super</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02390037"/>
                  </a:ext>
                </a:extLst>
              </a:tr>
              <a:tr h="3687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trait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true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type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u="none" strike="noStrike" kern="1200" dirty="0">
                          <a:solidFill>
                            <a:srgbClr val="000000"/>
                          </a:solidFill>
                          <a:effectLst/>
                          <a:latin typeface="Consolas" panose="020B0609020204030204" pitchFamily="49" charset="0"/>
                          <a:ea typeface="+mn-ea"/>
                          <a:cs typeface="Consolas" panose="020B0609020204030204" pitchFamily="49" charset="0"/>
                        </a:rPr>
                        <a:t>unsafe</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u="none" strike="noStrike" kern="1200" dirty="0">
                          <a:solidFill>
                            <a:srgbClr val="000000"/>
                          </a:solidFill>
                          <a:effectLst/>
                          <a:latin typeface="Consolas" panose="020B0609020204030204" pitchFamily="49" charset="0"/>
                          <a:ea typeface="+mn-ea"/>
                          <a:cs typeface="Consolas" panose="020B0609020204030204" pitchFamily="49" charset="0"/>
                        </a:rPr>
                        <a:t>use</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where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17351722"/>
                  </a:ext>
                </a:extLst>
              </a:tr>
              <a:tr h="0">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while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3145372"/>
                  </a:ext>
                </a:extLst>
              </a:tr>
            </a:tbl>
          </a:graphicData>
        </a:graphic>
      </p:graphicFrame>
      <p:sp>
        <p:nvSpPr>
          <p:cNvPr id="10" name="TextBox 9">
            <a:extLst>
              <a:ext uri="{FF2B5EF4-FFF2-40B4-BE49-F238E27FC236}">
                <a16:creationId xmlns:a16="http://schemas.microsoft.com/office/drawing/2014/main" id="{A1F60098-ED3A-4837-A941-4A12BB5AB11E}"/>
              </a:ext>
            </a:extLst>
          </p:cNvPr>
          <p:cNvSpPr txBox="1"/>
          <p:nvPr/>
        </p:nvSpPr>
        <p:spPr>
          <a:xfrm>
            <a:off x="9093478" y="3336194"/>
            <a:ext cx="2285114" cy="221932"/>
          </a:xfrm>
          <a:prstGeom prst="rect">
            <a:avLst/>
          </a:prstGeom>
        </p:spPr>
        <p:txBody>
          <a:bodyPr vert="horz" wrap="square" lIns="0" tIns="0" rIns="0" bIns="0" rtlCol="0" anchor="t" anchorCtr="0">
            <a:normAutofit/>
          </a:bodyPr>
          <a:lstStyle/>
          <a:p>
            <a:pPr algn="r"/>
            <a:r>
              <a:rPr lang="en-GB" sz="1400" b="1" dirty="0"/>
              <a:t>*</a:t>
            </a:r>
            <a:r>
              <a:rPr lang="en-GB" sz="1400" dirty="0"/>
              <a:t> as of Rust's 2018 </a:t>
            </a:r>
            <a:r>
              <a:rPr lang="en-GB" sz="1400" dirty="0" err="1"/>
              <a:t>Lexer</a:t>
            </a:r>
            <a:endParaRPr lang="en-GB" sz="1400" dirty="0"/>
          </a:p>
        </p:txBody>
      </p:sp>
      <p:graphicFrame>
        <p:nvGraphicFramePr>
          <p:cNvPr id="16" name="Table 15">
            <a:extLst>
              <a:ext uri="{FF2B5EF4-FFF2-40B4-BE49-F238E27FC236}">
                <a16:creationId xmlns:a16="http://schemas.microsoft.com/office/drawing/2014/main" id="{57878743-288E-498E-823A-E09989C2F2F2}"/>
              </a:ext>
            </a:extLst>
          </p:cNvPr>
          <p:cNvGraphicFramePr>
            <a:graphicFrameLocks noGrp="1"/>
          </p:cNvGraphicFramePr>
          <p:nvPr>
            <p:extLst>
              <p:ext uri="{D42A27DB-BD31-4B8C-83A1-F6EECF244321}">
                <p14:modId xmlns:p14="http://schemas.microsoft.com/office/powerpoint/2010/main" val="2675699464"/>
              </p:ext>
            </p:extLst>
          </p:nvPr>
        </p:nvGraphicFramePr>
        <p:xfrm>
          <a:off x="4664349" y="3809257"/>
          <a:ext cx="6948000" cy="1794510"/>
        </p:xfrm>
        <a:graphic>
          <a:graphicData uri="http://schemas.openxmlformats.org/drawingml/2006/table">
            <a:tbl>
              <a:tblPr/>
              <a:tblGrid>
                <a:gridCol w="1158000">
                  <a:extLst>
                    <a:ext uri="{9D8B030D-6E8A-4147-A177-3AD203B41FA5}">
                      <a16:colId xmlns:a16="http://schemas.microsoft.com/office/drawing/2014/main" val="3004296434"/>
                    </a:ext>
                  </a:extLst>
                </a:gridCol>
                <a:gridCol w="1158000">
                  <a:extLst>
                    <a:ext uri="{9D8B030D-6E8A-4147-A177-3AD203B41FA5}">
                      <a16:colId xmlns:a16="http://schemas.microsoft.com/office/drawing/2014/main" val="2783717660"/>
                    </a:ext>
                  </a:extLst>
                </a:gridCol>
                <a:gridCol w="1158000">
                  <a:extLst>
                    <a:ext uri="{9D8B030D-6E8A-4147-A177-3AD203B41FA5}">
                      <a16:colId xmlns:a16="http://schemas.microsoft.com/office/drawing/2014/main" val="201381472"/>
                    </a:ext>
                  </a:extLst>
                </a:gridCol>
                <a:gridCol w="1158000">
                  <a:extLst>
                    <a:ext uri="{9D8B030D-6E8A-4147-A177-3AD203B41FA5}">
                      <a16:colId xmlns:a16="http://schemas.microsoft.com/office/drawing/2014/main" val="605907375"/>
                    </a:ext>
                  </a:extLst>
                </a:gridCol>
                <a:gridCol w="1158000">
                  <a:extLst>
                    <a:ext uri="{9D8B030D-6E8A-4147-A177-3AD203B41FA5}">
                      <a16:colId xmlns:a16="http://schemas.microsoft.com/office/drawing/2014/main" val="3883080512"/>
                    </a:ext>
                  </a:extLst>
                </a:gridCol>
                <a:gridCol w="1158000">
                  <a:extLst>
                    <a:ext uri="{9D8B030D-6E8A-4147-A177-3AD203B41FA5}">
                      <a16:colId xmlns:a16="http://schemas.microsoft.com/office/drawing/2014/main" val="1956129410"/>
                    </a:ext>
                  </a:extLst>
                </a:gridCol>
              </a:tblGrid>
              <a:tr h="326234">
                <a:tc gridSpan="6">
                  <a:txBody>
                    <a:bodyPr/>
                    <a:lstStyle/>
                    <a:p>
                      <a:pPr algn="ctr">
                        <a:spcAft>
                          <a:spcPts val="0"/>
                        </a:spcAft>
                      </a:pPr>
                      <a:r>
                        <a:rPr lang="en-GB" sz="1600" b="1" i="0" u="none" strike="noStrike" cap="none" spc="0" baseline="0" dirty="0">
                          <a:ln>
                            <a:noFill/>
                          </a:ln>
                          <a:solidFill>
                            <a:schemeClr val="tx1"/>
                          </a:solidFill>
                          <a:uFillTx/>
                          <a:latin typeface="+mn-lt"/>
                          <a:ea typeface="+mn-ea"/>
                          <a:cs typeface="+mn-cs"/>
                          <a:sym typeface="Segoe UI"/>
                        </a:rPr>
                        <a:t>Rust keywords (Reserved)</a:t>
                      </a:r>
                    </a:p>
                  </a:txBody>
                  <a:tcPr marL="95250" marR="76200" marT="142875" marB="1333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896694401"/>
                  </a:ext>
                </a:extLst>
              </a:tr>
              <a:tr h="409070">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abstract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become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box</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do</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final</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macro</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6252449"/>
                  </a:ext>
                </a:extLst>
              </a:tr>
              <a:tr h="409070">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override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err="1">
                          <a:solidFill>
                            <a:srgbClr val="000000"/>
                          </a:solidFill>
                          <a:effectLst/>
                          <a:latin typeface="Consolas" panose="020B0609020204030204" pitchFamily="49" charset="0"/>
                          <a:cs typeface="Consolas" panose="020B0609020204030204" pitchFamily="49" charset="0"/>
                        </a:rPr>
                        <a:t>priv</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try*</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err="1">
                          <a:solidFill>
                            <a:srgbClr val="000000"/>
                          </a:solidFill>
                          <a:effectLst/>
                          <a:latin typeface="Consolas" panose="020B0609020204030204" pitchFamily="49" charset="0"/>
                          <a:cs typeface="Consolas" panose="020B0609020204030204" pitchFamily="49" charset="0"/>
                        </a:rPr>
                        <a:t>typeof</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unsized</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virtual</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7583506"/>
                  </a:ext>
                </a:extLst>
              </a:tr>
              <a:tr h="317152">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yield</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while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3145372"/>
                  </a:ext>
                </a:extLst>
              </a:tr>
            </a:tbl>
          </a:graphicData>
        </a:graphic>
      </p:graphicFrame>
      <p:sp>
        <p:nvSpPr>
          <p:cNvPr id="18" name="TextBox 17">
            <a:extLst>
              <a:ext uri="{FF2B5EF4-FFF2-40B4-BE49-F238E27FC236}">
                <a16:creationId xmlns:a16="http://schemas.microsoft.com/office/drawing/2014/main" id="{0015306A-6AE3-4A1A-92AA-BA1DB4A8D7B3}"/>
              </a:ext>
            </a:extLst>
          </p:cNvPr>
          <p:cNvSpPr txBox="1"/>
          <p:nvPr/>
        </p:nvSpPr>
        <p:spPr>
          <a:xfrm>
            <a:off x="9093478" y="5270869"/>
            <a:ext cx="2285114" cy="221932"/>
          </a:xfrm>
          <a:prstGeom prst="rect">
            <a:avLst/>
          </a:prstGeom>
        </p:spPr>
        <p:txBody>
          <a:bodyPr vert="horz" wrap="square" lIns="0" tIns="0" rIns="0" bIns="0" rtlCol="0" anchor="t" anchorCtr="0">
            <a:normAutofit/>
          </a:bodyPr>
          <a:lstStyle/>
          <a:p>
            <a:pPr algn="r"/>
            <a:r>
              <a:rPr lang="en-GB" sz="1400" b="1" dirty="0"/>
              <a:t>*</a:t>
            </a:r>
            <a:r>
              <a:rPr lang="en-GB" sz="1400" dirty="0"/>
              <a:t> as of Rust's 2018 </a:t>
            </a:r>
            <a:r>
              <a:rPr lang="en-GB" sz="1400" dirty="0" err="1"/>
              <a:t>Lexer</a:t>
            </a:r>
            <a:endParaRPr lang="en-GB" sz="1400" dirty="0"/>
          </a:p>
        </p:txBody>
      </p:sp>
      <p:sp>
        <p:nvSpPr>
          <p:cNvPr id="22" name="TextBox 21">
            <a:extLst>
              <a:ext uri="{FF2B5EF4-FFF2-40B4-BE49-F238E27FC236}">
                <a16:creationId xmlns:a16="http://schemas.microsoft.com/office/drawing/2014/main" id="{B0CE2782-AE1C-48C9-8B98-14FFAC60BDB0}"/>
              </a:ext>
            </a:extLst>
          </p:cNvPr>
          <p:cNvSpPr txBox="1"/>
          <p:nvPr/>
        </p:nvSpPr>
        <p:spPr>
          <a:xfrm>
            <a:off x="9093478" y="6337339"/>
            <a:ext cx="2285114" cy="221932"/>
          </a:xfrm>
          <a:prstGeom prst="rect">
            <a:avLst/>
          </a:prstGeom>
        </p:spPr>
        <p:txBody>
          <a:bodyPr vert="horz" wrap="square" lIns="0" tIns="0" rIns="0" bIns="0" rtlCol="0" anchor="t" anchorCtr="0">
            <a:normAutofit/>
          </a:bodyPr>
          <a:lstStyle/>
          <a:p>
            <a:pPr algn="r"/>
            <a:r>
              <a:rPr lang="en-GB" sz="1400" b="1" dirty="0"/>
              <a:t>*</a:t>
            </a:r>
            <a:r>
              <a:rPr lang="en-GB" sz="1400" dirty="0"/>
              <a:t> as of Rust's 2015 </a:t>
            </a:r>
            <a:r>
              <a:rPr lang="en-GB" sz="1400" dirty="0" err="1"/>
              <a:t>Lexer</a:t>
            </a:r>
            <a:endParaRPr lang="en-GB" sz="1400" dirty="0"/>
          </a:p>
        </p:txBody>
      </p:sp>
    </p:spTree>
    <p:extLst>
      <p:ext uri="{BB962C8B-B14F-4D97-AF65-F5344CB8AC3E}">
        <p14:creationId xmlns:p14="http://schemas.microsoft.com/office/powerpoint/2010/main" val="3528197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B5D2B3-EC08-4FE7-921C-746DB17D7E0D}"/>
              </a:ext>
            </a:extLst>
          </p:cNvPr>
          <p:cNvSpPr>
            <a:spLocks noGrp="1"/>
          </p:cNvSpPr>
          <p:nvPr>
            <p:ph type="body" sz="quarter" idx="10"/>
          </p:nvPr>
        </p:nvSpPr>
        <p:spPr/>
        <p:txBody>
          <a:bodyPr/>
          <a:lstStyle/>
          <a:p>
            <a:r>
              <a:rPr lang="en-GB" dirty="0"/>
              <a:t>Why strings are awkward…</a:t>
            </a:r>
          </a:p>
        </p:txBody>
      </p:sp>
      <p:sp>
        <p:nvSpPr>
          <p:cNvPr id="3" name="Text Placeholder 2">
            <a:extLst>
              <a:ext uri="{FF2B5EF4-FFF2-40B4-BE49-F238E27FC236}">
                <a16:creationId xmlns:a16="http://schemas.microsoft.com/office/drawing/2014/main" id="{3C0BC1B5-7A69-420D-BA1F-F41CCD325743}"/>
              </a:ext>
            </a:extLst>
          </p:cNvPr>
          <p:cNvSpPr>
            <a:spLocks noGrp="1"/>
          </p:cNvSpPr>
          <p:nvPr>
            <p:ph type="body" sz="quarter" idx="15"/>
          </p:nvPr>
        </p:nvSpPr>
        <p:spPr>
          <a:xfrm>
            <a:off x="4720146" y="411200"/>
            <a:ext cx="6049454" cy="4094163"/>
          </a:xfrm>
        </p:spPr>
        <p:txBody>
          <a:bodyPr/>
          <a:lstStyle/>
          <a:p>
            <a:r>
              <a:rPr lang="en-GB" b="1" dirty="0"/>
              <a:t>Contrary to popular belief: Strings are NOT primitives</a:t>
            </a:r>
          </a:p>
          <a:p>
            <a:pPr marL="285750" indent="-285750">
              <a:buFont typeface="Arial" panose="020B0604020202020204" pitchFamily="34" charset="0"/>
              <a:buChar char="•"/>
            </a:pPr>
            <a:r>
              <a:rPr lang="en-GB" dirty="0"/>
              <a:t>they are more like </a:t>
            </a:r>
            <a:r>
              <a:rPr lang="en-GB" b="1" dirty="0"/>
              <a:t>data structures</a:t>
            </a:r>
          </a:p>
          <a:p>
            <a:pPr marL="285750" indent="-285750">
              <a:buFont typeface="Arial" panose="020B0604020202020204" pitchFamily="34" charset="0"/>
              <a:buChar char="•"/>
            </a:pPr>
            <a:r>
              <a:rPr lang="en-GB" dirty="0"/>
              <a:t>In C, they are actually an </a:t>
            </a:r>
            <a:r>
              <a:rPr lang="en-GB" i="1" dirty="0"/>
              <a:t>array of characters</a:t>
            </a:r>
          </a:p>
          <a:p>
            <a:pPr marL="285750" indent="-285750">
              <a:buFont typeface="Arial" panose="020B0604020202020204" pitchFamily="34" charset="0"/>
              <a:buChar char="•"/>
            </a:pPr>
            <a:r>
              <a:rPr lang="en-GB" dirty="0"/>
              <a:t>don't always use same amount of RAM, e.g. ASCII vs. UTF-8</a:t>
            </a:r>
          </a:p>
          <a:p>
            <a:endParaRPr lang="en-GB" dirty="0"/>
          </a:p>
          <a:p>
            <a:r>
              <a:rPr lang="en-GB" b="1" dirty="0"/>
              <a:t>Unlike primitives (integer, floating point, Boolean etc) their size is not (always) known at compile time</a:t>
            </a:r>
          </a:p>
          <a:p>
            <a:endParaRPr lang="en-GB" b="1" dirty="0"/>
          </a:p>
          <a:p>
            <a:r>
              <a:rPr lang="en-GB" b="1" dirty="0"/>
              <a:t>So, they are conceptually dynamic, needing HEAP storage</a:t>
            </a:r>
          </a:p>
          <a:p>
            <a:pPr marL="285750" indent="-285750">
              <a:buFont typeface="Arial" panose="020B0604020202020204" pitchFamily="34" charset="0"/>
              <a:buChar char="•"/>
            </a:pPr>
            <a:r>
              <a:rPr lang="en-GB" dirty="0"/>
              <a:t>this implementation detail is often hidden away…</a:t>
            </a:r>
          </a:p>
          <a:p>
            <a:pPr marL="285750" indent="-285750">
              <a:buFont typeface="Arial" panose="020B0604020202020204" pitchFamily="34" charset="0"/>
              <a:buChar char="•"/>
            </a:pPr>
            <a:endParaRPr lang="en-GB" dirty="0"/>
          </a:p>
          <a:p>
            <a:r>
              <a:rPr lang="en-GB" b="1" dirty="0"/>
              <a:t>Modifying a string, e.g. concatenating it makes it larger</a:t>
            </a:r>
          </a:p>
          <a:p>
            <a:pPr marL="285750" indent="-285750">
              <a:buFont typeface="Arial" panose="020B0604020202020204" pitchFamily="34" charset="0"/>
              <a:buChar char="•"/>
            </a:pPr>
            <a:r>
              <a:rPr lang="en-GB" dirty="0"/>
              <a:t>requires more memory dynamically allocated</a:t>
            </a:r>
          </a:p>
          <a:p>
            <a:pPr marL="285750" indent="-285750">
              <a:buFont typeface="Arial" panose="020B0604020202020204" pitchFamily="34" charset="0"/>
              <a:buChar char="•"/>
            </a:pPr>
            <a:endParaRPr lang="en-GB" dirty="0"/>
          </a:p>
          <a:p>
            <a:r>
              <a:rPr lang="en-GB" b="1" dirty="0"/>
              <a:t>Many languages get around this by making string immutable</a:t>
            </a:r>
          </a:p>
          <a:p>
            <a:pPr marL="285750" indent="-285750">
              <a:spcAft>
                <a:spcPts val="0"/>
              </a:spcAft>
              <a:buFont typeface="Arial" panose="020B0604020202020204" pitchFamily="34" charset="0"/>
              <a:buChar char="•"/>
            </a:pPr>
            <a:r>
              <a:rPr lang="en-GB" dirty="0"/>
              <a:t>e.g. modifying a string in Python creates a new String object</a:t>
            </a:r>
          </a:p>
          <a:p>
            <a:pPr marL="285750" indent="-285750">
              <a:spcAft>
                <a:spcPts val="0"/>
              </a:spcAft>
              <a:buFont typeface="Arial" panose="020B0604020202020204" pitchFamily="34" charset="0"/>
              <a:buChar char="•"/>
            </a:pPr>
            <a:r>
              <a:rPr lang="en-GB" dirty="0"/>
              <a:t>garbage collects the old object (eventually)</a:t>
            </a:r>
          </a:p>
          <a:p>
            <a:pPr marL="285750" indent="-285750">
              <a:buFont typeface="Arial" panose="020B0604020202020204" pitchFamily="34" charset="0"/>
              <a:buChar char="•"/>
            </a:pPr>
            <a:endParaRPr lang="en-GB" dirty="0"/>
          </a:p>
          <a:p>
            <a:r>
              <a:rPr lang="en-GB" b="1" dirty="0"/>
              <a:t>Rust's approach is arguably better, but it appears more complex…</a:t>
            </a:r>
            <a:endParaRPr lang="en-GB" dirty="0"/>
          </a:p>
        </p:txBody>
      </p:sp>
      <p:pic>
        <p:nvPicPr>
          <p:cNvPr id="5" name="Graphic 4" descr="Danger with solid fill">
            <a:extLst>
              <a:ext uri="{FF2B5EF4-FFF2-40B4-BE49-F238E27FC236}">
                <a16:creationId xmlns:a16="http://schemas.microsoft.com/office/drawing/2014/main" id="{1453FAA7-CDC7-44E1-A667-BCA57B2A8C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2448" y="1923288"/>
            <a:ext cx="1505712" cy="1505712"/>
          </a:xfrm>
          <a:prstGeom prst="rect">
            <a:avLst/>
          </a:prstGeom>
        </p:spPr>
      </p:pic>
      <p:sp>
        <p:nvSpPr>
          <p:cNvPr id="6" name="TextBox 5">
            <a:extLst>
              <a:ext uri="{FF2B5EF4-FFF2-40B4-BE49-F238E27FC236}">
                <a16:creationId xmlns:a16="http://schemas.microsoft.com/office/drawing/2014/main" id="{6CD869D6-F650-4C05-AFB7-257D1145048D}"/>
              </a:ext>
            </a:extLst>
          </p:cNvPr>
          <p:cNvSpPr txBox="1"/>
          <p:nvPr/>
        </p:nvSpPr>
        <p:spPr>
          <a:xfrm>
            <a:off x="10570832" y="3335000"/>
            <a:ext cx="1248944" cy="665500"/>
          </a:xfrm>
          <a:prstGeom prst="rect">
            <a:avLst/>
          </a:prstGeom>
          <a:ln w="38100">
            <a:solidFill>
              <a:schemeClr val="tx1"/>
            </a:solidFill>
          </a:ln>
        </p:spPr>
        <p:txBody>
          <a:bodyPr vert="horz" wrap="square" lIns="0" tIns="0" rIns="0" bIns="0" rtlCol="0" anchor="t" anchorCtr="0">
            <a:normAutofit/>
          </a:bodyPr>
          <a:lstStyle/>
          <a:p>
            <a:pPr algn="ctr"/>
            <a:r>
              <a:rPr lang="en-GB" sz="1400" b="1" dirty="0"/>
              <a:t>Danger!</a:t>
            </a:r>
          </a:p>
          <a:p>
            <a:pPr algn="ctr"/>
            <a:r>
              <a:rPr lang="en-GB" sz="1400" b="1" dirty="0"/>
              <a:t>Strings</a:t>
            </a:r>
            <a:r>
              <a:rPr lang="en-GB" sz="1400" dirty="0"/>
              <a:t> </a:t>
            </a:r>
            <a:r>
              <a:rPr lang="en-GB" sz="1400" b="1" dirty="0"/>
              <a:t>ahead!</a:t>
            </a:r>
          </a:p>
        </p:txBody>
      </p:sp>
    </p:spTree>
    <p:extLst>
      <p:ext uri="{BB962C8B-B14F-4D97-AF65-F5344CB8AC3E}">
        <p14:creationId xmlns:p14="http://schemas.microsoft.com/office/powerpoint/2010/main" val="3786499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E2E634-22BD-4993-B9DD-8D897E2EADDD}"/>
              </a:ext>
            </a:extLst>
          </p:cNvPr>
          <p:cNvSpPr>
            <a:spLocks noGrp="1"/>
          </p:cNvSpPr>
          <p:nvPr>
            <p:ph type="body" sz="quarter" idx="10"/>
          </p:nvPr>
        </p:nvSpPr>
        <p:spPr/>
        <p:txBody>
          <a:bodyPr/>
          <a:lstStyle/>
          <a:p>
            <a:r>
              <a:rPr lang="en-GB" cap="none" dirty="0"/>
              <a:t>String vs. &amp;str</a:t>
            </a:r>
          </a:p>
        </p:txBody>
      </p:sp>
      <p:sp>
        <p:nvSpPr>
          <p:cNvPr id="3" name="Text Placeholder 2">
            <a:extLst>
              <a:ext uri="{FF2B5EF4-FFF2-40B4-BE49-F238E27FC236}">
                <a16:creationId xmlns:a16="http://schemas.microsoft.com/office/drawing/2014/main" id="{84A8E47D-94BE-4EEA-82F0-DE4EC143EA87}"/>
              </a:ext>
            </a:extLst>
          </p:cNvPr>
          <p:cNvSpPr>
            <a:spLocks noGrp="1"/>
          </p:cNvSpPr>
          <p:nvPr>
            <p:ph type="body" sz="quarter" idx="15"/>
          </p:nvPr>
        </p:nvSpPr>
        <p:spPr>
          <a:xfrm>
            <a:off x="4708524" y="414339"/>
            <a:ext cx="6992939" cy="5047677"/>
          </a:xfrm>
        </p:spPr>
        <p:txBody>
          <a:bodyPr/>
          <a:lstStyle/>
          <a:p>
            <a:r>
              <a:rPr lang="en-GB" sz="1800" b="1" dirty="0"/>
              <a:t>Strings often prove to be a stumbling block for Rust developers</a:t>
            </a:r>
          </a:p>
          <a:p>
            <a:r>
              <a:rPr lang="en-GB" sz="1800" b="1" dirty="0"/>
              <a:t>Rust has two different, but closely related string-based types:</a:t>
            </a:r>
          </a:p>
          <a:p>
            <a:endParaRPr lang="en-GB" sz="1800" b="1" dirty="0"/>
          </a:p>
          <a:p>
            <a:endParaRPr lang="en-GB" sz="1800" b="1" dirty="0"/>
          </a:p>
          <a:p>
            <a:endParaRPr lang="en-GB" sz="1800" b="1" dirty="0"/>
          </a:p>
          <a:p>
            <a:endParaRPr lang="en-GB" sz="1800" b="1" dirty="0"/>
          </a:p>
          <a:p>
            <a:endParaRPr lang="en-GB" sz="1800" b="1" dirty="0"/>
          </a:p>
          <a:p>
            <a:endParaRPr lang="en-GB" sz="1800" b="1" dirty="0"/>
          </a:p>
          <a:p>
            <a:endParaRPr lang="en-GB" sz="1800" b="1" dirty="0"/>
          </a:p>
          <a:p>
            <a:endParaRPr lang="en-GB" sz="1800" b="1" dirty="0"/>
          </a:p>
          <a:p>
            <a:endParaRPr lang="en-GB" sz="1800" b="1" dirty="0"/>
          </a:p>
          <a:p>
            <a:endParaRPr lang="en-GB" sz="1800" b="1" dirty="0"/>
          </a:p>
          <a:p>
            <a:endParaRPr lang="en-GB" sz="1800" b="1" dirty="0"/>
          </a:p>
          <a:p>
            <a:r>
              <a:rPr lang="en-GB" sz="1400" b="1" dirty="0"/>
              <a:t>*</a:t>
            </a:r>
            <a:r>
              <a:rPr lang="en-GB" sz="1400" dirty="0"/>
              <a:t> In most cases!  There are some legitimate exceptions…</a:t>
            </a:r>
          </a:p>
          <a:p>
            <a:endParaRPr lang="en-GB" sz="1800" b="1" dirty="0"/>
          </a:p>
          <a:p>
            <a:r>
              <a:rPr lang="en-GB" sz="1800" b="1" dirty="0"/>
              <a:t>We will examine each of these string types in turn.</a:t>
            </a:r>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graphicFrame>
        <p:nvGraphicFramePr>
          <p:cNvPr id="4" name="Diagram 3">
            <a:extLst>
              <a:ext uri="{FF2B5EF4-FFF2-40B4-BE49-F238E27FC236}">
                <a16:creationId xmlns:a16="http://schemas.microsoft.com/office/drawing/2014/main" id="{713A7265-6293-4DD6-A638-2C8434F09271}"/>
              </a:ext>
            </a:extLst>
          </p:cNvPr>
          <p:cNvGraphicFramePr/>
          <p:nvPr>
            <p:extLst>
              <p:ext uri="{D42A27DB-BD31-4B8C-83A1-F6EECF244321}">
                <p14:modId xmlns:p14="http://schemas.microsoft.com/office/powerpoint/2010/main" val="550222510"/>
              </p:ext>
            </p:extLst>
          </p:nvPr>
        </p:nvGraphicFramePr>
        <p:xfrm>
          <a:off x="4708524" y="1894114"/>
          <a:ext cx="6864351" cy="35679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89647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333EFE-B33D-4C72-878E-3F338434D417}"/>
              </a:ext>
            </a:extLst>
          </p:cNvPr>
          <p:cNvSpPr>
            <a:spLocks noGrp="1"/>
          </p:cNvSpPr>
          <p:nvPr>
            <p:ph type="body" sz="quarter" idx="10"/>
          </p:nvPr>
        </p:nvSpPr>
        <p:spPr/>
        <p:txBody>
          <a:bodyPr/>
          <a:lstStyle/>
          <a:p>
            <a:r>
              <a:rPr lang="en-GB" cap="none" dirty="0"/>
              <a:t>String</a:t>
            </a:r>
            <a:endParaRPr lang="en-GB" dirty="0"/>
          </a:p>
        </p:txBody>
      </p:sp>
      <p:sp>
        <p:nvSpPr>
          <p:cNvPr id="3" name="Text Placeholder 2">
            <a:extLst>
              <a:ext uri="{FF2B5EF4-FFF2-40B4-BE49-F238E27FC236}">
                <a16:creationId xmlns:a16="http://schemas.microsoft.com/office/drawing/2014/main" id="{AD0ABCDE-3A03-4B4E-B317-0E764C355FC2}"/>
              </a:ext>
            </a:extLst>
          </p:cNvPr>
          <p:cNvSpPr>
            <a:spLocks noGrp="1"/>
          </p:cNvSpPr>
          <p:nvPr>
            <p:ph type="body" sz="quarter" idx="15"/>
          </p:nvPr>
        </p:nvSpPr>
        <p:spPr>
          <a:xfrm>
            <a:off x="4768914" y="374624"/>
            <a:ext cx="7038302" cy="4094163"/>
          </a:xfrm>
        </p:spPr>
        <p:txBody>
          <a:bodyPr/>
          <a:lstStyle/>
          <a:p>
            <a:r>
              <a:rPr lang="en-GB" sz="1800" b="1" dirty="0"/>
              <a:t>Rust's String storage is more complex than most programmers are used to.</a:t>
            </a:r>
          </a:p>
          <a:p>
            <a:endParaRPr lang="en-GB" sz="1800" b="1" dirty="0"/>
          </a:p>
          <a:p>
            <a:r>
              <a:rPr lang="en-GB" sz="1800" dirty="0"/>
              <a:t>A String is stored in two parts:</a:t>
            </a:r>
          </a:p>
          <a:p>
            <a:pPr marL="285750" indent="-285750">
              <a:buFont typeface="Arial" panose="020B0604020202020204" pitchFamily="34" charset="0"/>
              <a:buChar char="•"/>
            </a:pPr>
            <a:r>
              <a:rPr lang="en-GB" sz="1800" b="1" dirty="0">
                <a:solidFill>
                  <a:srgbClr val="00B050"/>
                </a:solidFill>
              </a:rPr>
              <a:t>String object </a:t>
            </a:r>
            <a:r>
              <a:rPr lang="en-GB" sz="1800" b="1" dirty="0"/>
              <a:t>(on the stack)</a:t>
            </a:r>
          </a:p>
          <a:p>
            <a:pPr marL="465138" lvl="1" indent="-196850"/>
            <a:r>
              <a:rPr lang="en-GB" sz="1400" dirty="0"/>
              <a:t>Pointer to the buffer</a:t>
            </a:r>
          </a:p>
          <a:p>
            <a:pPr marL="465138" lvl="1" indent="-196850"/>
            <a:r>
              <a:rPr lang="en-GB" sz="1400" dirty="0"/>
              <a:t>Capacity  (buffer max)</a:t>
            </a:r>
          </a:p>
          <a:p>
            <a:pPr marL="465138" lvl="1" indent="-196850"/>
            <a:r>
              <a:rPr lang="en-GB" sz="1400" dirty="0"/>
              <a:t>Length (actually used)</a:t>
            </a:r>
          </a:p>
          <a:p>
            <a:pPr marL="285750" indent="-285750">
              <a:buFont typeface="Arial" panose="020B0604020202020204" pitchFamily="34" charset="0"/>
              <a:buChar char="•"/>
            </a:pPr>
            <a:r>
              <a:rPr lang="en-GB" sz="1800" b="1" dirty="0">
                <a:solidFill>
                  <a:srgbClr val="00B050"/>
                </a:solidFill>
              </a:rPr>
              <a:t>Buffer</a:t>
            </a:r>
            <a:r>
              <a:rPr lang="en-GB" sz="1800" b="1" dirty="0"/>
              <a:t> (on the heap)</a:t>
            </a:r>
          </a:p>
          <a:p>
            <a:pPr marL="465750" lvl="1" indent="-285750"/>
            <a:r>
              <a:rPr lang="en-GB" sz="1400" dirty="0"/>
              <a:t>contains the actual text </a:t>
            </a:r>
          </a:p>
          <a:p>
            <a:pPr marL="465750" lvl="1" indent="-285750"/>
            <a:r>
              <a:rPr lang="en-GB" sz="1400" dirty="0"/>
              <a:t>and spare capacity (for growth, if mutable)</a:t>
            </a:r>
          </a:p>
          <a:p>
            <a:pPr marL="285750" indent="-285750">
              <a:buFont typeface="Arial" panose="020B0604020202020204" pitchFamily="34" charset="0"/>
              <a:buChar char="•"/>
            </a:pPr>
            <a:endParaRPr lang="en-GB" sz="1800" b="1" dirty="0"/>
          </a:p>
          <a:p>
            <a:endParaRPr lang="en-GB" sz="1800" b="1" dirty="0"/>
          </a:p>
        </p:txBody>
      </p:sp>
      <p:sp>
        <p:nvSpPr>
          <p:cNvPr id="5" name="Rectangle 4">
            <a:extLst>
              <a:ext uri="{FF2B5EF4-FFF2-40B4-BE49-F238E27FC236}">
                <a16:creationId xmlns:a16="http://schemas.microsoft.com/office/drawing/2014/main" id="{3FF147F5-F13B-418E-AE0D-0251F0CAFFBF}"/>
              </a:ext>
            </a:extLst>
          </p:cNvPr>
          <p:cNvSpPr/>
          <p:nvPr/>
        </p:nvSpPr>
        <p:spPr>
          <a:xfrm>
            <a:off x="5005106" y="5078228"/>
            <a:ext cx="848299" cy="29794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E928DA44-E9AF-4277-A3CA-4F0B4FF4780B}"/>
              </a:ext>
            </a:extLst>
          </p:cNvPr>
          <p:cNvSpPr/>
          <p:nvPr/>
        </p:nvSpPr>
        <p:spPr>
          <a:xfrm>
            <a:off x="5913999" y="5074572"/>
            <a:ext cx="848299" cy="29794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6</a:t>
            </a:r>
          </a:p>
        </p:txBody>
      </p:sp>
      <p:graphicFrame>
        <p:nvGraphicFramePr>
          <p:cNvPr id="7" name="Table 14">
            <a:extLst>
              <a:ext uri="{FF2B5EF4-FFF2-40B4-BE49-F238E27FC236}">
                <a16:creationId xmlns:a16="http://schemas.microsoft.com/office/drawing/2014/main" id="{A4940AA4-5CE7-4166-8D58-8E42D51C6B57}"/>
              </a:ext>
            </a:extLst>
          </p:cNvPr>
          <p:cNvGraphicFramePr>
            <a:graphicFrameLocks noGrp="1"/>
          </p:cNvGraphicFramePr>
          <p:nvPr>
            <p:extLst>
              <p:ext uri="{D42A27DB-BD31-4B8C-83A1-F6EECF244321}">
                <p14:modId xmlns:p14="http://schemas.microsoft.com/office/powerpoint/2010/main" val="4235015535"/>
              </p:ext>
            </p:extLst>
          </p:nvPr>
        </p:nvGraphicFramePr>
        <p:xfrm>
          <a:off x="4974115" y="5998712"/>
          <a:ext cx="4133309" cy="335280"/>
        </p:xfrm>
        <a:graphic>
          <a:graphicData uri="http://schemas.openxmlformats.org/drawingml/2006/table">
            <a:tbl>
              <a:tblPr firstRow="1" bandRow="1">
                <a:tableStyleId>{5C22544A-7EE6-4342-B048-85BDC9FD1C3A}</a:tableStyleId>
              </a:tblPr>
              <a:tblGrid>
                <a:gridCol w="707159">
                  <a:extLst>
                    <a:ext uri="{9D8B030D-6E8A-4147-A177-3AD203B41FA5}">
                      <a16:colId xmlns:a16="http://schemas.microsoft.com/office/drawing/2014/main" val="3183785891"/>
                    </a:ext>
                  </a:extLst>
                </a:gridCol>
                <a:gridCol w="707159">
                  <a:extLst>
                    <a:ext uri="{9D8B030D-6E8A-4147-A177-3AD203B41FA5}">
                      <a16:colId xmlns:a16="http://schemas.microsoft.com/office/drawing/2014/main" val="286456491"/>
                    </a:ext>
                  </a:extLst>
                </a:gridCol>
                <a:gridCol w="707159">
                  <a:extLst>
                    <a:ext uri="{9D8B030D-6E8A-4147-A177-3AD203B41FA5}">
                      <a16:colId xmlns:a16="http://schemas.microsoft.com/office/drawing/2014/main" val="108441623"/>
                    </a:ext>
                  </a:extLst>
                </a:gridCol>
                <a:gridCol w="707159">
                  <a:extLst>
                    <a:ext uri="{9D8B030D-6E8A-4147-A177-3AD203B41FA5}">
                      <a16:colId xmlns:a16="http://schemas.microsoft.com/office/drawing/2014/main" val="3060472642"/>
                    </a:ext>
                  </a:extLst>
                </a:gridCol>
                <a:gridCol w="582560">
                  <a:extLst>
                    <a:ext uri="{9D8B030D-6E8A-4147-A177-3AD203B41FA5}">
                      <a16:colId xmlns:a16="http://schemas.microsoft.com/office/drawing/2014/main" val="4219794286"/>
                    </a:ext>
                  </a:extLst>
                </a:gridCol>
                <a:gridCol w="722113">
                  <a:extLst>
                    <a:ext uri="{9D8B030D-6E8A-4147-A177-3AD203B41FA5}">
                      <a16:colId xmlns:a16="http://schemas.microsoft.com/office/drawing/2014/main" val="846596208"/>
                    </a:ext>
                  </a:extLst>
                </a:gridCol>
              </a:tblGrid>
              <a:tr h="259091">
                <a:tc>
                  <a:txBody>
                    <a:bodyPr/>
                    <a:lstStyle/>
                    <a:p>
                      <a:pPr algn="ctr"/>
                      <a:r>
                        <a:rPr lang="en-GB" sz="1600" dirty="0"/>
                        <a:t>I</a:t>
                      </a:r>
                    </a:p>
                  </a:txBody>
                  <a:tcPr/>
                </a:tc>
                <a:tc>
                  <a:txBody>
                    <a:bodyPr/>
                    <a:lstStyle/>
                    <a:p>
                      <a:pPr algn="ctr"/>
                      <a:r>
                        <a:rPr lang="en-GB" sz="1600" dirty="0"/>
                        <a:t>r</a:t>
                      </a:r>
                    </a:p>
                  </a:txBody>
                  <a:tcPr/>
                </a:tc>
                <a:tc>
                  <a:txBody>
                    <a:bodyPr/>
                    <a:lstStyle/>
                    <a:p>
                      <a:pPr algn="ctr"/>
                      <a:r>
                        <a:rPr lang="en-GB" sz="1600" dirty="0"/>
                        <a:t>o</a:t>
                      </a:r>
                    </a:p>
                  </a:txBody>
                  <a:tcPr/>
                </a:tc>
                <a:tc>
                  <a:txBody>
                    <a:bodyPr/>
                    <a:lstStyle/>
                    <a:p>
                      <a:pPr algn="ctr"/>
                      <a:r>
                        <a:rPr lang="en-GB" sz="1600" dirty="0"/>
                        <a:t>n</a:t>
                      </a:r>
                    </a:p>
                  </a:txBody>
                  <a:tcPr/>
                </a:tc>
                <a:tc>
                  <a:txBody>
                    <a:bodyPr/>
                    <a:lstStyle/>
                    <a:p>
                      <a:pPr algn="ctr"/>
                      <a:endParaRPr lang="en-GB" sz="1600" dirty="0"/>
                    </a:p>
                  </a:txBody>
                  <a:tcPr/>
                </a:tc>
                <a:tc>
                  <a:txBody>
                    <a:bodyPr/>
                    <a:lstStyle/>
                    <a:p>
                      <a:pPr algn="ctr"/>
                      <a:endParaRPr lang="en-GB" sz="1600" dirty="0"/>
                    </a:p>
                  </a:txBody>
                  <a:tcPr/>
                </a:tc>
                <a:extLst>
                  <a:ext uri="{0D108BD9-81ED-4DB2-BD59-A6C34878D82A}">
                    <a16:rowId xmlns:a16="http://schemas.microsoft.com/office/drawing/2014/main" val="2235916019"/>
                  </a:ext>
                </a:extLst>
              </a:tr>
            </a:tbl>
          </a:graphicData>
        </a:graphic>
      </p:graphicFrame>
      <p:sp>
        <p:nvSpPr>
          <p:cNvPr id="9" name="Rectangle 8">
            <a:extLst>
              <a:ext uri="{FF2B5EF4-FFF2-40B4-BE49-F238E27FC236}">
                <a16:creationId xmlns:a16="http://schemas.microsoft.com/office/drawing/2014/main" id="{9C59DFF3-E47C-44C3-A0E2-FE298522787C}"/>
              </a:ext>
            </a:extLst>
          </p:cNvPr>
          <p:cNvSpPr/>
          <p:nvPr/>
        </p:nvSpPr>
        <p:spPr>
          <a:xfrm>
            <a:off x="4974115" y="5006753"/>
            <a:ext cx="2816574" cy="467678"/>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Arrow Connector 10">
            <a:extLst>
              <a:ext uri="{FF2B5EF4-FFF2-40B4-BE49-F238E27FC236}">
                <a16:creationId xmlns:a16="http://schemas.microsoft.com/office/drawing/2014/main" id="{7E5340D2-16F5-47A3-BD57-26B66E579545}"/>
              </a:ext>
            </a:extLst>
          </p:cNvPr>
          <p:cNvCxnSpPr>
            <a:cxnSpLocks/>
          </p:cNvCxnSpPr>
          <p:nvPr/>
        </p:nvCxnSpPr>
        <p:spPr>
          <a:xfrm>
            <a:off x="5429255" y="5223543"/>
            <a:ext cx="0" cy="659221"/>
          </a:xfrm>
          <a:prstGeom prst="straightConnector1">
            <a:avLst/>
          </a:prstGeom>
          <a:ln w="57150">
            <a:solidFill>
              <a:srgbClr val="7F007D"/>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868D652-2B0E-4C5A-A2C0-485536F26672}"/>
              </a:ext>
            </a:extLst>
          </p:cNvPr>
          <p:cNvSpPr/>
          <p:nvPr/>
        </p:nvSpPr>
        <p:spPr>
          <a:xfrm>
            <a:off x="6845102" y="5074572"/>
            <a:ext cx="848299" cy="297942"/>
          </a:xfrm>
          <a:prstGeom prst="rect">
            <a:avLst/>
          </a:prstGeom>
          <a:solidFill>
            <a:srgbClr val="C4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4</a:t>
            </a:r>
          </a:p>
        </p:txBody>
      </p:sp>
      <p:sp>
        <p:nvSpPr>
          <p:cNvPr id="15" name="Rectangle 14">
            <a:extLst>
              <a:ext uri="{FF2B5EF4-FFF2-40B4-BE49-F238E27FC236}">
                <a16:creationId xmlns:a16="http://schemas.microsoft.com/office/drawing/2014/main" id="{37FD513B-7F0A-433E-ACC8-9A4A989629B7}"/>
              </a:ext>
            </a:extLst>
          </p:cNvPr>
          <p:cNvSpPr/>
          <p:nvPr/>
        </p:nvSpPr>
        <p:spPr>
          <a:xfrm>
            <a:off x="9401372" y="4907469"/>
            <a:ext cx="2001820" cy="63214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rPr>
              <a:t>material (String object)</a:t>
            </a:r>
          </a:p>
          <a:p>
            <a:pPr algn="ctr"/>
            <a:r>
              <a:rPr lang="en-GB" sz="1400" b="1" dirty="0">
                <a:solidFill>
                  <a:schemeClr val="tx1"/>
                </a:solidFill>
              </a:rPr>
              <a:t>on Stack </a:t>
            </a:r>
          </a:p>
        </p:txBody>
      </p:sp>
      <p:sp>
        <p:nvSpPr>
          <p:cNvPr id="16" name="TextBox 15">
            <a:extLst>
              <a:ext uri="{FF2B5EF4-FFF2-40B4-BE49-F238E27FC236}">
                <a16:creationId xmlns:a16="http://schemas.microsoft.com/office/drawing/2014/main" id="{099EE31E-6472-487D-87E4-E83BAFFCFFAD}"/>
              </a:ext>
            </a:extLst>
          </p:cNvPr>
          <p:cNvSpPr txBox="1"/>
          <p:nvPr/>
        </p:nvSpPr>
        <p:spPr>
          <a:xfrm>
            <a:off x="4974115" y="3843764"/>
            <a:ext cx="5937725" cy="258218"/>
          </a:xfrm>
          <a:prstGeom prst="rect">
            <a:avLst/>
          </a:prstGeom>
          <a:solidFill>
            <a:schemeClr val="tx1">
              <a:lumMod val="10000"/>
              <a:lumOff val="90000"/>
            </a:schemeClr>
          </a:solidFill>
        </p:spPr>
        <p:txBody>
          <a:bodyPr vert="horz" wrap="square" lIns="0" tIns="0" rIns="0" bIns="0" rtlCol="0" anchor="t" anchorCtr="0">
            <a:noAutofit/>
          </a:bodyPr>
          <a:lstStyle/>
          <a:p>
            <a:pPr algn="l"/>
            <a:r>
              <a:rPr lang="en-US" sz="1600" dirty="0">
                <a:solidFill>
                  <a:srgbClr val="0070C0"/>
                </a:solidFill>
                <a:latin typeface="Consolas" panose="020B0609020204030204" pitchFamily="49" charset="0"/>
              </a:rPr>
              <a:t>let</a:t>
            </a:r>
            <a:r>
              <a:rPr lang="en-US" sz="1600" dirty="0">
                <a:latin typeface="Consolas" panose="020B0609020204030204" pitchFamily="49" charset="0"/>
              </a:rPr>
              <a:t> material: String = String::from(</a:t>
            </a:r>
            <a:r>
              <a:rPr lang="en-US" sz="1600" dirty="0">
                <a:solidFill>
                  <a:srgbClr val="7030A0"/>
                </a:solidFill>
                <a:latin typeface="Consolas" panose="020B0609020204030204" pitchFamily="49" charset="0"/>
              </a:rPr>
              <a:t>"Iron"</a:t>
            </a:r>
            <a:r>
              <a:rPr lang="en-US" sz="1600" dirty="0">
                <a:latin typeface="Consolas" panose="020B0609020204030204" pitchFamily="49" charset="0"/>
              </a:rPr>
              <a:t>); </a:t>
            </a:r>
            <a:endParaRPr lang="en-GB" sz="1600" dirty="0">
              <a:latin typeface="Consolas" panose="020B0609020204030204" pitchFamily="49" charset="0"/>
            </a:endParaRPr>
          </a:p>
        </p:txBody>
      </p:sp>
      <p:pic>
        <p:nvPicPr>
          <p:cNvPr id="17" name="Picture 2" descr="logo">
            <a:extLst>
              <a:ext uri="{FF2B5EF4-FFF2-40B4-BE49-F238E27FC236}">
                <a16:creationId xmlns:a16="http://schemas.microsoft.com/office/drawing/2014/main" id="{47A753EA-A0CB-48E5-88E6-8F8F0D9789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82507" y="3767934"/>
            <a:ext cx="441370" cy="409878"/>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580B0E78-BD47-452C-AC8E-901EA6C8CD2D}"/>
              </a:ext>
            </a:extLst>
          </p:cNvPr>
          <p:cNvSpPr/>
          <p:nvPr/>
        </p:nvSpPr>
        <p:spPr>
          <a:xfrm>
            <a:off x="9401372" y="5978298"/>
            <a:ext cx="2001820" cy="4283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rPr>
              <a:t>Text</a:t>
            </a:r>
          </a:p>
          <a:p>
            <a:pPr algn="ctr"/>
            <a:r>
              <a:rPr lang="en-GB" sz="1400" b="1" dirty="0">
                <a:solidFill>
                  <a:schemeClr val="tx1"/>
                </a:solidFill>
              </a:rPr>
              <a:t>on Heap </a:t>
            </a:r>
          </a:p>
        </p:txBody>
      </p:sp>
      <p:sp>
        <p:nvSpPr>
          <p:cNvPr id="19" name="Rectangle 18">
            <a:extLst>
              <a:ext uri="{FF2B5EF4-FFF2-40B4-BE49-F238E27FC236}">
                <a16:creationId xmlns:a16="http://schemas.microsoft.com/office/drawing/2014/main" id="{32D6F6E2-C602-4671-AA43-846BC38A455D}"/>
              </a:ext>
            </a:extLst>
          </p:cNvPr>
          <p:cNvSpPr/>
          <p:nvPr/>
        </p:nvSpPr>
        <p:spPr>
          <a:xfrm>
            <a:off x="4974115" y="4659614"/>
            <a:ext cx="879290" cy="2708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rPr>
              <a:t>pointer</a:t>
            </a:r>
          </a:p>
        </p:txBody>
      </p:sp>
      <p:sp>
        <p:nvSpPr>
          <p:cNvPr id="20" name="Rectangle 19">
            <a:extLst>
              <a:ext uri="{FF2B5EF4-FFF2-40B4-BE49-F238E27FC236}">
                <a16:creationId xmlns:a16="http://schemas.microsoft.com/office/drawing/2014/main" id="{A6E791B9-3CAB-43EA-845C-221AA52A3B88}"/>
              </a:ext>
            </a:extLst>
          </p:cNvPr>
          <p:cNvSpPr/>
          <p:nvPr/>
        </p:nvSpPr>
        <p:spPr>
          <a:xfrm>
            <a:off x="5914513" y="4659614"/>
            <a:ext cx="847785" cy="2781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rPr>
              <a:t>capacity</a:t>
            </a:r>
          </a:p>
        </p:txBody>
      </p:sp>
      <p:sp>
        <p:nvSpPr>
          <p:cNvPr id="21" name="Rectangle 20">
            <a:extLst>
              <a:ext uri="{FF2B5EF4-FFF2-40B4-BE49-F238E27FC236}">
                <a16:creationId xmlns:a16="http://schemas.microsoft.com/office/drawing/2014/main" id="{7E4B3051-8264-4108-91C5-90DFCA86E482}"/>
              </a:ext>
            </a:extLst>
          </p:cNvPr>
          <p:cNvSpPr/>
          <p:nvPr/>
        </p:nvSpPr>
        <p:spPr>
          <a:xfrm>
            <a:off x="6845102" y="4659614"/>
            <a:ext cx="848299" cy="2845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tx1"/>
                </a:solidFill>
              </a:rPr>
              <a:t>length</a:t>
            </a:r>
          </a:p>
        </p:txBody>
      </p:sp>
    </p:spTree>
    <p:extLst>
      <p:ext uri="{BB962C8B-B14F-4D97-AF65-F5344CB8AC3E}">
        <p14:creationId xmlns:p14="http://schemas.microsoft.com/office/powerpoint/2010/main" val="2388047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3A61D9-ADE6-43E1-8966-C43ABCDF07F3}"/>
              </a:ext>
            </a:extLst>
          </p:cNvPr>
          <p:cNvSpPr>
            <a:spLocks noGrp="1"/>
          </p:cNvSpPr>
          <p:nvPr>
            <p:ph type="body" sz="quarter" idx="10"/>
          </p:nvPr>
        </p:nvSpPr>
        <p:spPr/>
        <p:txBody>
          <a:bodyPr/>
          <a:lstStyle/>
          <a:p>
            <a:r>
              <a:rPr lang="en-GB" cap="none" dirty="0"/>
              <a:t>String Literals</a:t>
            </a:r>
          </a:p>
        </p:txBody>
      </p:sp>
      <p:sp>
        <p:nvSpPr>
          <p:cNvPr id="3" name="Text Placeholder 2">
            <a:extLst>
              <a:ext uri="{FF2B5EF4-FFF2-40B4-BE49-F238E27FC236}">
                <a16:creationId xmlns:a16="http://schemas.microsoft.com/office/drawing/2014/main" id="{460391C7-C774-4C62-BA9D-3041F7C8737B}"/>
              </a:ext>
            </a:extLst>
          </p:cNvPr>
          <p:cNvSpPr>
            <a:spLocks noGrp="1"/>
          </p:cNvSpPr>
          <p:nvPr>
            <p:ph type="body" sz="quarter" idx="15"/>
          </p:nvPr>
        </p:nvSpPr>
        <p:spPr>
          <a:xfrm>
            <a:off x="4659186" y="678901"/>
            <a:ext cx="7020750" cy="4094163"/>
          </a:xfrm>
        </p:spPr>
        <p:txBody>
          <a:bodyPr/>
          <a:lstStyle/>
          <a:p>
            <a:r>
              <a:rPr lang="en-GB" b="1" dirty="0"/>
              <a:t>String literals are created using a simple notation:</a:t>
            </a:r>
          </a:p>
          <a:p>
            <a:endParaRPr lang="en-GB" b="1" dirty="0"/>
          </a:p>
          <a:p>
            <a:endParaRPr lang="en-GB" b="1" dirty="0"/>
          </a:p>
          <a:p>
            <a:endParaRPr lang="en-GB" b="1" dirty="0"/>
          </a:p>
          <a:p>
            <a:endParaRPr lang="en-GB" b="1" dirty="0"/>
          </a:p>
          <a:p>
            <a:endParaRPr lang="en-GB" b="1" dirty="0"/>
          </a:p>
          <a:p>
            <a:r>
              <a:rPr lang="en-GB" b="1" dirty="0"/>
              <a:t>A string literal:</a:t>
            </a:r>
          </a:p>
          <a:p>
            <a:pPr marL="285750" indent="-285750">
              <a:buFont typeface="Arial" panose="020B0604020202020204" pitchFamily="34" charset="0"/>
              <a:buChar char="•"/>
            </a:pPr>
            <a:r>
              <a:rPr lang="en-GB" dirty="0"/>
              <a:t>uses </a:t>
            </a:r>
            <a:r>
              <a:rPr lang="en-GB" i="1" dirty="0"/>
              <a:t>double</a:t>
            </a:r>
            <a:r>
              <a:rPr lang="en-GB" dirty="0"/>
              <a:t> quotes (</a:t>
            </a:r>
            <a:r>
              <a:rPr lang="en-GB" b="1" dirty="0">
                <a:latin typeface="Consolas" panose="020B0609020204030204" pitchFamily="49" charset="0"/>
              </a:rPr>
              <a:t>""</a:t>
            </a:r>
            <a:r>
              <a:rPr lang="en-GB" dirty="0"/>
              <a:t>)</a:t>
            </a:r>
          </a:p>
          <a:p>
            <a:pPr marL="285750" indent="-285750">
              <a:buFont typeface="Arial" panose="020B0604020202020204" pitchFamily="34" charset="0"/>
              <a:buChar char="•"/>
            </a:pPr>
            <a:r>
              <a:rPr lang="en-GB" dirty="0"/>
              <a:t>is a "special" </a:t>
            </a:r>
            <a:r>
              <a:rPr lang="en-GB" b="1" dirty="0"/>
              <a:t>slice</a:t>
            </a:r>
            <a:r>
              <a:rPr lang="en-GB" dirty="0"/>
              <a:t> </a:t>
            </a:r>
            <a:r>
              <a:rPr lang="en-GB" dirty="0">
                <a:latin typeface="Consolas" panose="020B0609020204030204" pitchFamily="49" charset="0"/>
              </a:rPr>
              <a:t>(&amp;str</a:t>
            </a:r>
            <a:r>
              <a:rPr lang="en-GB" dirty="0"/>
              <a:t>)</a:t>
            </a:r>
          </a:p>
          <a:p>
            <a:pPr marL="285750" indent="-285750">
              <a:buFont typeface="Arial" panose="020B0604020202020204" pitchFamily="34" charset="0"/>
              <a:buChar char="•"/>
            </a:pPr>
            <a:r>
              <a:rPr lang="en-GB" dirty="0"/>
              <a:t>represents </a:t>
            </a:r>
            <a:r>
              <a:rPr lang="en-GB" i="1" dirty="0"/>
              <a:t>pre-allocated text</a:t>
            </a:r>
          </a:p>
          <a:p>
            <a:endParaRPr lang="en-GB" dirty="0"/>
          </a:p>
          <a:p>
            <a:r>
              <a:rPr lang="en-GB" b="1" dirty="0"/>
              <a:t>They are:</a:t>
            </a:r>
          </a:p>
          <a:p>
            <a:pPr marL="285750" indent="-285750">
              <a:buFont typeface="Arial" panose="020B0604020202020204" pitchFamily="34" charset="0"/>
              <a:buChar char="•"/>
            </a:pPr>
            <a:r>
              <a:rPr lang="en-GB" dirty="0"/>
              <a:t>stored in a </a:t>
            </a:r>
            <a:r>
              <a:rPr lang="en-GB" i="1" dirty="0"/>
              <a:t>read-only </a:t>
            </a:r>
            <a:r>
              <a:rPr lang="en-GB" dirty="0"/>
              <a:t>part of the </a:t>
            </a:r>
            <a:r>
              <a:rPr lang="en-GB" i="1" dirty="0"/>
              <a:t>executable</a:t>
            </a:r>
          </a:p>
          <a:p>
            <a:endParaRPr lang="en-GB" b="1" dirty="0"/>
          </a:p>
          <a:p>
            <a:r>
              <a:rPr lang="en-GB" b="1" dirty="0"/>
              <a:t>So…</a:t>
            </a:r>
          </a:p>
          <a:p>
            <a:pPr marL="285750" indent="-285750">
              <a:buFont typeface="Arial" panose="020B0604020202020204" pitchFamily="34" charset="0"/>
              <a:buChar char="•"/>
            </a:pPr>
            <a:r>
              <a:rPr lang="en-GB" dirty="0"/>
              <a:t>have no effect on heap (doesn't use it)</a:t>
            </a:r>
          </a:p>
          <a:p>
            <a:pPr marL="285750" indent="-285750">
              <a:buFont typeface="Arial" panose="020B0604020202020204" pitchFamily="34" charset="0"/>
              <a:buChar char="•"/>
            </a:pPr>
            <a:r>
              <a:rPr lang="en-GB" dirty="0"/>
              <a:t>…but do have a stack entry which points to the pre-allocated text in RAM</a:t>
            </a:r>
          </a:p>
          <a:p>
            <a:endParaRPr lang="en-GB" dirty="0"/>
          </a:p>
        </p:txBody>
      </p:sp>
      <p:sp>
        <p:nvSpPr>
          <p:cNvPr id="4" name="TextBox 3">
            <a:extLst>
              <a:ext uri="{FF2B5EF4-FFF2-40B4-BE49-F238E27FC236}">
                <a16:creationId xmlns:a16="http://schemas.microsoft.com/office/drawing/2014/main" id="{7312B93B-6673-4687-ABB4-77227B238F26}"/>
              </a:ext>
            </a:extLst>
          </p:cNvPr>
          <p:cNvSpPr txBox="1"/>
          <p:nvPr/>
        </p:nvSpPr>
        <p:spPr>
          <a:xfrm>
            <a:off x="4659186" y="1281074"/>
            <a:ext cx="6676143" cy="933600"/>
          </a:xfrm>
          <a:prstGeom prst="rect">
            <a:avLst/>
          </a:prstGeom>
          <a:solidFill>
            <a:schemeClr val="tx1">
              <a:lumMod val="10000"/>
              <a:lumOff val="90000"/>
            </a:schemeClr>
          </a:solidFill>
        </p:spPr>
        <p:txBody>
          <a:bodyPr vert="horz" wrap="square" lIns="0" tIns="0" rIns="0" bIns="0" rtlCol="0" anchor="t" anchorCtr="0">
            <a:noAutofit/>
          </a:bodyPr>
          <a:lstStyle/>
          <a:p>
            <a:pPr algn="l"/>
            <a:r>
              <a:rPr lang="en-GB" sz="1600" dirty="0" err="1">
                <a:solidFill>
                  <a:srgbClr val="0070C0"/>
                </a:solidFill>
                <a:latin typeface="Consolas" panose="020B0609020204030204" pitchFamily="49" charset="0"/>
              </a:rPr>
              <a:t>fn</a:t>
            </a:r>
            <a:r>
              <a:rPr lang="en-GB" sz="1600" dirty="0">
                <a:latin typeface="Consolas" panose="020B0609020204030204" pitchFamily="49" charset="0"/>
              </a:rPr>
              <a:t> main() {</a:t>
            </a:r>
          </a:p>
          <a:p>
            <a:pPr algn="l"/>
            <a:r>
              <a:rPr lang="en-US" sz="1600" dirty="0">
                <a:latin typeface="Consolas" panose="020B0609020204030204" pitchFamily="49" charset="0"/>
              </a:rPr>
              <a:t>    </a:t>
            </a:r>
            <a:r>
              <a:rPr lang="en-US" sz="1600" dirty="0">
                <a:solidFill>
                  <a:srgbClr val="0070C0"/>
                </a:solidFill>
                <a:latin typeface="Consolas" panose="020B0609020204030204" pitchFamily="49" charset="0"/>
              </a:rPr>
              <a:t>let</a:t>
            </a:r>
            <a:r>
              <a:rPr lang="en-US" sz="1600" dirty="0">
                <a:latin typeface="Consolas" panose="020B0609020204030204" pitchFamily="49" charset="0"/>
              </a:rPr>
              <a:t> email = </a:t>
            </a:r>
            <a:r>
              <a:rPr lang="en-US" sz="1600" dirty="0">
                <a:solidFill>
                  <a:srgbClr val="7030A0"/>
                </a:solidFill>
                <a:latin typeface="Consolas" panose="020B0609020204030204" pitchFamily="49" charset="0"/>
              </a:rPr>
              <a:t>"mark.fishpool@qa.com"</a:t>
            </a:r>
            <a:r>
              <a:rPr lang="en-US" sz="1600" dirty="0">
                <a:latin typeface="Consolas" panose="020B0609020204030204" pitchFamily="49" charset="0"/>
              </a:rPr>
              <a:t>;</a:t>
            </a:r>
          </a:p>
          <a:p>
            <a:pPr algn="l"/>
            <a:r>
              <a:rPr lang="en-US" sz="1600" dirty="0">
                <a:latin typeface="Consolas" panose="020B0609020204030204" pitchFamily="49" charset="0"/>
              </a:rPr>
              <a:t>    </a:t>
            </a:r>
            <a:r>
              <a:rPr lang="en-US" sz="1600" dirty="0" err="1">
                <a:solidFill>
                  <a:srgbClr val="00B050"/>
                </a:solidFill>
                <a:latin typeface="Consolas" panose="020B0609020204030204" pitchFamily="49" charset="0"/>
              </a:rPr>
              <a:t>println</a:t>
            </a:r>
            <a:r>
              <a:rPr lang="en-US" sz="1600" dirty="0">
                <a:latin typeface="Consolas" panose="020B0609020204030204" pitchFamily="49" charset="0"/>
              </a:rPr>
              <a:t>!(</a:t>
            </a:r>
            <a:r>
              <a:rPr lang="en-US" sz="1600" dirty="0">
                <a:solidFill>
                  <a:srgbClr val="7030A0"/>
                </a:solidFill>
                <a:latin typeface="Consolas" panose="020B0609020204030204" pitchFamily="49" charset="0"/>
              </a:rPr>
              <a:t>"Email is {}"</a:t>
            </a:r>
            <a:r>
              <a:rPr lang="en-US" sz="1600" dirty="0">
                <a:latin typeface="Consolas" panose="020B0609020204030204" pitchFamily="49" charset="0"/>
              </a:rPr>
              <a:t>, email);</a:t>
            </a:r>
          </a:p>
          <a:p>
            <a:pPr algn="l"/>
            <a:r>
              <a:rPr lang="en-GB" sz="1600" dirty="0">
                <a:latin typeface="Consolas" panose="020B0609020204030204" pitchFamily="49" charset="0"/>
              </a:rPr>
              <a:t>}</a:t>
            </a:r>
          </a:p>
        </p:txBody>
      </p:sp>
      <p:pic>
        <p:nvPicPr>
          <p:cNvPr id="5" name="Picture 2" descr="logo">
            <a:extLst>
              <a:ext uri="{FF2B5EF4-FFF2-40B4-BE49-F238E27FC236}">
                <a16:creationId xmlns:a16="http://schemas.microsoft.com/office/drawing/2014/main" id="{750C3BB9-85DD-498E-8F48-475C85FCE7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3192" y="1324331"/>
            <a:ext cx="441370" cy="40987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1210ADB-4E10-4F91-8C52-A42C4A02E513}"/>
              </a:ext>
            </a:extLst>
          </p:cNvPr>
          <p:cNvSpPr txBox="1"/>
          <p:nvPr/>
        </p:nvSpPr>
        <p:spPr>
          <a:xfrm>
            <a:off x="8452362" y="2361005"/>
            <a:ext cx="2882967" cy="276999"/>
          </a:xfrm>
          <a:prstGeom prst="rect">
            <a:avLst/>
          </a:prstGeom>
          <a:solidFill>
            <a:srgbClr val="000000"/>
          </a:solidFill>
        </p:spPr>
        <p:txBody>
          <a:bodyPr wrap="square">
            <a:spAutoFit/>
          </a:bodyPr>
          <a:lstStyle/>
          <a:p>
            <a:r>
              <a:rPr lang="en-US" sz="1200" b="1" dirty="0">
                <a:solidFill>
                  <a:schemeClr val="bg1"/>
                </a:solidFill>
                <a:latin typeface="Consolas" panose="020B0609020204030204" pitchFamily="49" charset="0"/>
              </a:rPr>
              <a:t>Email is mark.fishpool@qa.com</a:t>
            </a:r>
            <a:endParaRPr lang="en-GB" sz="1200" b="1" dirty="0">
              <a:solidFill>
                <a:schemeClr val="bg1"/>
              </a:solidFill>
              <a:latin typeface="Consolas" panose="020B0609020204030204" pitchFamily="49" charset="0"/>
            </a:endParaRPr>
          </a:p>
        </p:txBody>
      </p:sp>
      <p:sp>
        <p:nvSpPr>
          <p:cNvPr id="7" name="TextBox 6">
            <a:extLst>
              <a:ext uri="{FF2B5EF4-FFF2-40B4-BE49-F238E27FC236}">
                <a16:creationId xmlns:a16="http://schemas.microsoft.com/office/drawing/2014/main" id="{213F4BD9-369B-4DF1-8C06-DE9229DACD57}"/>
              </a:ext>
            </a:extLst>
          </p:cNvPr>
          <p:cNvSpPr txBox="1"/>
          <p:nvPr/>
        </p:nvSpPr>
        <p:spPr>
          <a:xfrm>
            <a:off x="7163532" y="2361005"/>
            <a:ext cx="1192213" cy="276999"/>
          </a:xfrm>
          <a:prstGeom prst="rect">
            <a:avLst/>
          </a:prstGeom>
          <a:solidFill>
            <a:srgbClr val="00B050"/>
          </a:solidFill>
        </p:spPr>
        <p:txBody>
          <a:bodyPr wrap="square" anchor="ctr">
            <a:noAutofit/>
          </a:bodyPr>
          <a:lstStyle/>
          <a:p>
            <a:pPr algn="ctr"/>
            <a:r>
              <a:rPr lang="en-GB" dirty="0">
                <a:solidFill>
                  <a:schemeClr val="bg1"/>
                </a:solidFill>
              </a:rPr>
              <a:t>STDOUT</a:t>
            </a:r>
          </a:p>
        </p:txBody>
      </p:sp>
    </p:spTree>
    <p:extLst>
      <p:ext uri="{BB962C8B-B14F-4D97-AF65-F5344CB8AC3E}">
        <p14:creationId xmlns:p14="http://schemas.microsoft.com/office/powerpoint/2010/main" val="3235233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887C3C-7968-4FDF-97FC-45BC98795889}"/>
              </a:ext>
            </a:extLst>
          </p:cNvPr>
          <p:cNvSpPr>
            <a:spLocks noGrp="1"/>
          </p:cNvSpPr>
          <p:nvPr>
            <p:ph type="body" sz="quarter" idx="10"/>
          </p:nvPr>
        </p:nvSpPr>
        <p:spPr/>
        <p:txBody>
          <a:bodyPr/>
          <a:lstStyle/>
          <a:p>
            <a:r>
              <a:rPr lang="en-GB" cap="none" dirty="0"/>
              <a:t>&amp;str </a:t>
            </a:r>
          </a:p>
        </p:txBody>
      </p:sp>
      <p:sp>
        <p:nvSpPr>
          <p:cNvPr id="3" name="Text Placeholder 2">
            <a:extLst>
              <a:ext uri="{FF2B5EF4-FFF2-40B4-BE49-F238E27FC236}">
                <a16:creationId xmlns:a16="http://schemas.microsoft.com/office/drawing/2014/main" id="{B1544C70-4022-4A48-BA69-D33649690471}"/>
              </a:ext>
            </a:extLst>
          </p:cNvPr>
          <p:cNvSpPr>
            <a:spLocks noGrp="1"/>
          </p:cNvSpPr>
          <p:nvPr>
            <p:ph type="body" sz="quarter" idx="15"/>
          </p:nvPr>
        </p:nvSpPr>
        <p:spPr>
          <a:xfrm>
            <a:off x="4854258" y="678901"/>
            <a:ext cx="6764718" cy="4094163"/>
          </a:xfrm>
        </p:spPr>
        <p:txBody>
          <a:bodyPr/>
          <a:lstStyle/>
          <a:p>
            <a:r>
              <a:rPr lang="en-GB" b="1" dirty="0"/>
              <a:t>A str is a string slice.</a:t>
            </a:r>
          </a:p>
          <a:p>
            <a:endParaRPr lang="en-GB" dirty="0"/>
          </a:p>
          <a:p>
            <a:r>
              <a:rPr lang="en-GB" b="1" dirty="0"/>
              <a:t>It is usually created by referencing a sub-section of UTF-8 text</a:t>
            </a:r>
          </a:p>
          <a:p>
            <a:pPr marL="285750" indent="-285750">
              <a:buFont typeface="Arial" panose="020B0604020202020204" pitchFamily="34" charset="0"/>
              <a:buChar char="•"/>
            </a:pPr>
            <a:r>
              <a:rPr lang="en-GB" dirty="0"/>
              <a:t>The original text is already </a:t>
            </a:r>
            <a:r>
              <a:rPr lang="en-GB" b="1" dirty="0"/>
              <a:t>owned</a:t>
            </a:r>
          </a:p>
          <a:p>
            <a:pPr marL="285750" indent="-285750">
              <a:buFont typeface="Arial" panose="020B0604020202020204" pitchFamily="34" charset="0"/>
              <a:buChar char="•"/>
            </a:pPr>
            <a:r>
              <a:rPr lang="en-GB" dirty="0"/>
              <a:t>So we are "</a:t>
            </a:r>
            <a:r>
              <a:rPr lang="en-GB" b="1" dirty="0"/>
              <a:t>borrowing</a:t>
            </a:r>
            <a:r>
              <a:rPr lang="en-GB" dirty="0"/>
              <a:t>" (part of) it</a:t>
            </a:r>
          </a:p>
          <a:p>
            <a:endParaRPr lang="en-GB" dirty="0"/>
          </a:p>
          <a:p>
            <a:r>
              <a:rPr lang="en-GB" b="1" dirty="0"/>
              <a:t>Here's an example:</a:t>
            </a:r>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a:t>So…</a:t>
            </a:r>
          </a:p>
          <a:p>
            <a:pPr marL="285750" indent="-285750">
              <a:buFont typeface="Arial" panose="020B0604020202020204" pitchFamily="34" charset="0"/>
              <a:buChar char="•"/>
            </a:pPr>
            <a:r>
              <a:rPr lang="en-GB" dirty="0"/>
              <a:t>string slice from the 14</a:t>
            </a:r>
            <a:r>
              <a:rPr lang="en-GB" baseline="30000" dirty="0"/>
              <a:t>th</a:t>
            </a:r>
            <a:r>
              <a:rPr lang="en-GB" dirty="0"/>
              <a:t> character until the end of the string literal </a:t>
            </a:r>
          </a:p>
          <a:p>
            <a:pPr marL="285750" indent="-285750">
              <a:buFont typeface="Arial" panose="020B0604020202020204" pitchFamily="34" charset="0"/>
              <a:buChar char="•"/>
            </a:pPr>
            <a:r>
              <a:rPr lang="en-GB" dirty="0"/>
              <a:t>borrows (via reference) from text owned by "email"</a:t>
            </a:r>
          </a:p>
          <a:p>
            <a:endParaRPr lang="en-GB" dirty="0"/>
          </a:p>
        </p:txBody>
      </p:sp>
      <p:sp>
        <p:nvSpPr>
          <p:cNvPr id="4" name="TextBox 3">
            <a:extLst>
              <a:ext uri="{FF2B5EF4-FFF2-40B4-BE49-F238E27FC236}">
                <a16:creationId xmlns:a16="http://schemas.microsoft.com/office/drawing/2014/main" id="{849F2CF4-647F-49C1-AA87-C869ABAFC3FD}"/>
              </a:ext>
            </a:extLst>
          </p:cNvPr>
          <p:cNvSpPr txBox="1"/>
          <p:nvPr/>
        </p:nvSpPr>
        <p:spPr>
          <a:xfrm>
            <a:off x="4854258" y="3061106"/>
            <a:ext cx="6676143" cy="1711958"/>
          </a:xfrm>
          <a:prstGeom prst="rect">
            <a:avLst/>
          </a:prstGeom>
          <a:solidFill>
            <a:schemeClr val="tx1">
              <a:lumMod val="10000"/>
              <a:lumOff val="90000"/>
            </a:schemeClr>
          </a:solidFill>
        </p:spPr>
        <p:txBody>
          <a:bodyPr vert="horz" wrap="square" lIns="0" tIns="0" rIns="0" bIns="0" rtlCol="0" anchor="t" anchorCtr="0">
            <a:noAutofit/>
          </a:bodyPr>
          <a:lstStyle/>
          <a:p>
            <a:pPr algn="l"/>
            <a:r>
              <a:rPr lang="en-GB" sz="1600" dirty="0" err="1">
                <a:solidFill>
                  <a:srgbClr val="0070C0"/>
                </a:solidFill>
                <a:latin typeface="Consolas" panose="020B0609020204030204" pitchFamily="49" charset="0"/>
              </a:rPr>
              <a:t>fn</a:t>
            </a:r>
            <a:r>
              <a:rPr lang="en-GB" sz="1600" dirty="0">
                <a:latin typeface="Consolas" panose="020B0609020204030204" pitchFamily="49" charset="0"/>
              </a:rPr>
              <a:t> main() {</a:t>
            </a:r>
          </a:p>
          <a:p>
            <a:pPr algn="l"/>
            <a:r>
              <a:rPr lang="en-US" sz="1600" dirty="0">
                <a:latin typeface="Consolas" panose="020B0609020204030204" pitchFamily="49" charset="0"/>
              </a:rPr>
              <a:t>    </a:t>
            </a:r>
            <a:r>
              <a:rPr lang="en-US" sz="1600" dirty="0">
                <a:solidFill>
                  <a:srgbClr val="0070C0"/>
                </a:solidFill>
                <a:latin typeface="Consolas" panose="020B0609020204030204" pitchFamily="49" charset="0"/>
              </a:rPr>
              <a:t>let</a:t>
            </a:r>
            <a:r>
              <a:rPr lang="en-US" sz="1600" dirty="0">
                <a:latin typeface="Consolas" panose="020B0609020204030204" pitchFamily="49" charset="0"/>
              </a:rPr>
              <a:t> email = </a:t>
            </a:r>
            <a:r>
              <a:rPr lang="en-US" sz="1600" dirty="0">
                <a:solidFill>
                  <a:srgbClr val="7030A0"/>
                </a:solidFill>
                <a:latin typeface="Consolas" panose="020B0609020204030204" pitchFamily="49" charset="0"/>
              </a:rPr>
              <a:t>"mark.fishpool@qa.com"</a:t>
            </a:r>
            <a:r>
              <a:rPr lang="en-US" sz="1600" dirty="0">
                <a:latin typeface="Consolas" panose="020B0609020204030204" pitchFamily="49" charset="0"/>
              </a:rPr>
              <a:t>;</a:t>
            </a:r>
          </a:p>
          <a:p>
            <a:pPr algn="l"/>
            <a:r>
              <a:rPr lang="en-US" sz="1600" dirty="0">
                <a:latin typeface="Consolas" panose="020B0609020204030204" pitchFamily="49" charset="0"/>
              </a:rPr>
              <a:t>    </a:t>
            </a:r>
            <a:r>
              <a:rPr lang="en-US" sz="1600" dirty="0" err="1">
                <a:solidFill>
                  <a:srgbClr val="00B050"/>
                </a:solidFill>
                <a:latin typeface="Consolas" panose="020B0609020204030204" pitchFamily="49" charset="0"/>
              </a:rPr>
              <a:t>println</a:t>
            </a:r>
            <a:r>
              <a:rPr lang="en-US" sz="1600" dirty="0">
                <a:solidFill>
                  <a:srgbClr val="00B050"/>
                </a:solidFill>
                <a:latin typeface="Consolas" panose="020B0609020204030204" pitchFamily="49" charset="0"/>
              </a:rPr>
              <a:t>!</a:t>
            </a:r>
            <a:r>
              <a:rPr lang="en-US" sz="1600" dirty="0">
                <a:latin typeface="Consolas" panose="020B0609020204030204" pitchFamily="49" charset="0"/>
              </a:rPr>
              <a:t>(</a:t>
            </a:r>
            <a:r>
              <a:rPr lang="en-US" sz="1600" dirty="0">
                <a:solidFill>
                  <a:srgbClr val="7030A0"/>
                </a:solidFill>
                <a:latin typeface="Consolas" panose="020B0609020204030204" pitchFamily="49" charset="0"/>
              </a:rPr>
              <a:t>"Email is {}"</a:t>
            </a:r>
            <a:r>
              <a:rPr lang="en-US" sz="1600" dirty="0">
                <a:latin typeface="Consolas" panose="020B0609020204030204" pitchFamily="49" charset="0"/>
              </a:rPr>
              <a:t>, email);</a:t>
            </a:r>
          </a:p>
          <a:p>
            <a:pPr algn="l"/>
            <a:endParaRPr lang="en-US" sz="1600" dirty="0">
              <a:latin typeface="Consolas" panose="020B0609020204030204" pitchFamily="49" charset="0"/>
            </a:endParaRPr>
          </a:p>
          <a:p>
            <a:pPr algn="l"/>
            <a:r>
              <a:rPr lang="en-US" sz="1600" dirty="0">
                <a:latin typeface="Consolas" panose="020B0609020204030204" pitchFamily="49" charset="0"/>
              </a:rPr>
              <a:t>    </a:t>
            </a:r>
            <a:r>
              <a:rPr lang="en-US" sz="1600" b="1" dirty="0">
                <a:solidFill>
                  <a:srgbClr val="0070C0"/>
                </a:solidFill>
                <a:latin typeface="Consolas" panose="020B0609020204030204" pitchFamily="49" charset="0"/>
              </a:rPr>
              <a:t>let</a:t>
            </a:r>
            <a:r>
              <a:rPr lang="en-US" sz="1600" b="1" dirty="0">
                <a:latin typeface="Consolas" panose="020B0609020204030204" pitchFamily="49" charset="0"/>
              </a:rPr>
              <a:t> </a:t>
            </a:r>
            <a:r>
              <a:rPr lang="en-US" sz="1600" b="1" dirty="0" err="1">
                <a:latin typeface="Consolas" panose="020B0609020204030204" pitchFamily="49" charset="0"/>
              </a:rPr>
              <a:t>email_domain</a:t>
            </a:r>
            <a:r>
              <a:rPr lang="en-US" sz="1600" b="1" dirty="0">
                <a:latin typeface="Consolas" panose="020B0609020204030204" pitchFamily="49" charset="0"/>
              </a:rPr>
              <a:t> = &amp;email[</a:t>
            </a:r>
            <a:r>
              <a:rPr lang="en-US" sz="1600" b="1" dirty="0">
                <a:solidFill>
                  <a:srgbClr val="20D3FF"/>
                </a:solidFill>
                <a:latin typeface="Consolas" panose="020B0609020204030204" pitchFamily="49" charset="0"/>
              </a:rPr>
              <a:t>14</a:t>
            </a:r>
            <a:r>
              <a:rPr lang="en-US" sz="1600" b="1" dirty="0">
                <a:latin typeface="Consolas" panose="020B0609020204030204" pitchFamily="49" charset="0"/>
              </a:rPr>
              <a:t>..];</a:t>
            </a:r>
          </a:p>
          <a:p>
            <a:pPr algn="l"/>
            <a:r>
              <a:rPr lang="en-US" sz="1600" b="1" dirty="0">
                <a:latin typeface="Consolas" panose="020B0609020204030204" pitchFamily="49" charset="0"/>
              </a:rPr>
              <a:t>    </a:t>
            </a:r>
            <a:r>
              <a:rPr lang="en-US" sz="1600" b="1" dirty="0" err="1">
                <a:solidFill>
                  <a:srgbClr val="00B050"/>
                </a:solidFill>
                <a:latin typeface="Consolas" panose="020B0609020204030204" pitchFamily="49" charset="0"/>
              </a:rPr>
              <a:t>println</a:t>
            </a:r>
            <a:r>
              <a:rPr lang="en-US" sz="1600" b="1" dirty="0">
                <a:solidFill>
                  <a:srgbClr val="00B050"/>
                </a:solidFill>
                <a:latin typeface="Consolas" panose="020B0609020204030204" pitchFamily="49" charset="0"/>
              </a:rPr>
              <a:t>!</a:t>
            </a:r>
            <a:r>
              <a:rPr lang="en-US" sz="1600" b="1" dirty="0">
                <a:latin typeface="Consolas" panose="020B0609020204030204" pitchFamily="49" charset="0"/>
              </a:rPr>
              <a:t>(</a:t>
            </a:r>
            <a:r>
              <a:rPr lang="en-US" sz="1600" b="1" dirty="0">
                <a:solidFill>
                  <a:srgbClr val="7030A0"/>
                </a:solidFill>
                <a:latin typeface="Consolas" panose="020B0609020204030204" pitchFamily="49" charset="0"/>
              </a:rPr>
              <a:t>"Email domain is {}"</a:t>
            </a:r>
            <a:r>
              <a:rPr lang="en-US" sz="1600" b="1" dirty="0">
                <a:latin typeface="Consolas" panose="020B0609020204030204" pitchFamily="49" charset="0"/>
              </a:rPr>
              <a:t>, </a:t>
            </a:r>
            <a:r>
              <a:rPr lang="en-US" sz="1600" b="1" dirty="0" err="1">
                <a:latin typeface="Consolas" panose="020B0609020204030204" pitchFamily="49" charset="0"/>
              </a:rPr>
              <a:t>email_domain</a:t>
            </a:r>
            <a:r>
              <a:rPr lang="en-US" sz="1600" b="1" dirty="0">
                <a:latin typeface="Consolas" panose="020B0609020204030204" pitchFamily="49" charset="0"/>
              </a:rPr>
              <a:t>);</a:t>
            </a:r>
          </a:p>
          <a:p>
            <a:pPr algn="l"/>
            <a:r>
              <a:rPr lang="en-GB" sz="1600" dirty="0">
                <a:latin typeface="Consolas" panose="020B0609020204030204" pitchFamily="49" charset="0"/>
              </a:rPr>
              <a:t>}</a:t>
            </a:r>
          </a:p>
        </p:txBody>
      </p:sp>
      <p:pic>
        <p:nvPicPr>
          <p:cNvPr id="5" name="Picture 2" descr="logo">
            <a:extLst>
              <a:ext uri="{FF2B5EF4-FFF2-40B4-BE49-F238E27FC236}">
                <a16:creationId xmlns:a16="http://schemas.microsoft.com/office/drawing/2014/main" id="{42BCB132-61DD-45F4-A79E-7B80DDDF36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98264" y="3104363"/>
            <a:ext cx="441370" cy="40987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803E09C-105F-46D7-BE19-A45D0FEF374C}"/>
              </a:ext>
            </a:extLst>
          </p:cNvPr>
          <p:cNvSpPr txBox="1"/>
          <p:nvPr/>
        </p:nvSpPr>
        <p:spPr>
          <a:xfrm>
            <a:off x="8647434" y="4773064"/>
            <a:ext cx="2882967" cy="461665"/>
          </a:xfrm>
          <a:prstGeom prst="rect">
            <a:avLst/>
          </a:prstGeom>
          <a:solidFill>
            <a:srgbClr val="000000"/>
          </a:solidFill>
        </p:spPr>
        <p:txBody>
          <a:bodyPr wrap="square">
            <a:spAutoFit/>
          </a:bodyPr>
          <a:lstStyle/>
          <a:p>
            <a:r>
              <a:rPr lang="en-US" sz="1200" b="1" dirty="0">
                <a:solidFill>
                  <a:schemeClr val="bg1"/>
                </a:solidFill>
                <a:latin typeface="Consolas" panose="020B0609020204030204" pitchFamily="49" charset="0"/>
              </a:rPr>
              <a:t>Email is mark.fishpool@qa.com</a:t>
            </a:r>
          </a:p>
          <a:p>
            <a:r>
              <a:rPr lang="en-US" sz="1200" b="1" dirty="0">
                <a:solidFill>
                  <a:srgbClr val="FFFF00"/>
                </a:solidFill>
                <a:latin typeface="Consolas" panose="020B0609020204030204" pitchFamily="49" charset="0"/>
              </a:rPr>
              <a:t>Email domain is qa.com</a:t>
            </a:r>
            <a:endParaRPr lang="en-GB" sz="1200" b="1" dirty="0">
              <a:solidFill>
                <a:srgbClr val="FFFF00"/>
              </a:solidFill>
              <a:latin typeface="Consolas" panose="020B0609020204030204" pitchFamily="49" charset="0"/>
            </a:endParaRPr>
          </a:p>
        </p:txBody>
      </p:sp>
      <p:sp>
        <p:nvSpPr>
          <p:cNvPr id="7" name="TextBox 6">
            <a:extLst>
              <a:ext uri="{FF2B5EF4-FFF2-40B4-BE49-F238E27FC236}">
                <a16:creationId xmlns:a16="http://schemas.microsoft.com/office/drawing/2014/main" id="{F02F3D79-066C-41D6-9942-6549DA663AEB}"/>
              </a:ext>
            </a:extLst>
          </p:cNvPr>
          <p:cNvSpPr txBox="1"/>
          <p:nvPr/>
        </p:nvSpPr>
        <p:spPr>
          <a:xfrm>
            <a:off x="7387358" y="4773064"/>
            <a:ext cx="1192213" cy="461665"/>
          </a:xfrm>
          <a:prstGeom prst="rect">
            <a:avLst/>
          </a:prstGeom>
          <a:solidFill>
            <a:srgbClr val="00B050"/>
          </a:solidFill>
        </p:spPr>
        <p:txBody>
          <a:bodyPr wrap="square" anchor="ctr">
            <a:noAutofit/>
          </a:bodyPr>
          <a:lstStyle/>
          <a:p>
            <a:pPr algn="ctr"/>
            <a:r>
              <a:rPr lang="en-GB" dirty="0">
                <a:solidFill>
                  <a:schemeClr val="bg1"/>
                </a:solidFill>
              </a:rPr>
              <a:t>STDOUT</a:t>
            </a:r>
          </a:p>
        </p:txBody>
      </p:sp>
    </p:spTree>
    <p:extLst>
      <p:ext uri="{BB962C8B-B14F-4D97-AF65-F5344CB8AC3E}">
        <p14:creationId xmlns:p14="http://schemas.microsoft.com/office/powerpoint/2010/main" val="3689990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4C09A-BAA6-48A5-BF63-47DC150A5C16}"/>
              </a:ext>
            </a:extLst>
          </p:cNvPr>
          <p:cNvSpPr>
            <a:spLocks noGrp="1"/>
          </p:cNvSpPr>
          <p:nvPr>
            <p:ph type="ctrTitle"/>
          </p:nvPr>
        </p:nvSpPr>
        <p:spPr/>
        <p:txBody>
          <a:bodyPr/>
          <a:lstStyle/>
          <a:p>
            <a:r>
              <a:rPr lang="en-GB" dirty="0"/>
              <a:t>C to Rust Lab #5</a:t>
            </a:r>
          </a:p>
        </p:txBody>
      </p:sp>
      <p:sp>
        <p:nvSpPr>
          <p:cNvPr id="3" name="Content Placeholder 2">
            <a:extLst>
              <a:ext uri="{FF2B5EF4-FFF2-40B4-BE49-F238E27FC236}">
                <a16:creationId xmlns:a16="http://schemas.microsoft.com/office/drawing/2014/main" id="{6BAAA23F-90CD-42D3-A6E6-628D636D8E60}"/>
              </a:ext>
            </a:extLst>
          </p:cNvPr>
          <p:cNvSpPr>
            <a:spLocks noGrp="1"/>
          </p:cNvSpPr>
          <p:nvPr>
            <p:ph sz="quarter" idx="10"/>
          </p:nvPr>
        </p:nvSpPr>
        <p:spPr/>
        <p:txBody>
          <a:bodyPr/>
          <a:lstStyle/>
          <a:p>
            <a:r>
              <a:rPr lang="en-GB" dirty="0"/>
              <a:t>String creation techniques</a:t>
            </a:r>
          </a:p>
          <a:p>
            <a:endParaRPr lang="en-GB" dirty="0"/>
          </a:p>
        </p:txBody>
      </p:sp>
    </p:spTree>
    <p:extLst>
      <p:ext uri="{BB962C8B-B14F-4D97-AF65-F5344CB8AC3E}">
        <p14:creationId xmlns:p14="http://schemas.microsoft.com/office/powerpoint/2010/main" val="3724961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92627A-603A-4D9C-84C2-802ACF914A4E}"/>
              </a:ext>
            </a:extLst>
          </p:cNvPr>
          <p:cNvSpPr>
            <a:spLocks noGrp="1"/>
          </p:cNvSpPr>
          <p:nvPr>
            <p:ph type="body" sz="quarter" idx="10"/>
          </p:nvPr>
        </p:nvSpPr>
        <p:spPr/>
        <p:txBody>
          <a:bodyPr/>
          <a:lstStyle/>
          <a:p>
            <a:r>
              <a:rPr lang="en-GB" cap="none" dirty="0"/>
              <a:t>String Conversion</a:t>
            </a:r>
          </a:p>
        </p:txBody>
      </p:sp>
      <p:sp>
        <p:nvSpPr>
          <p:cNvPr id="3" name="Text Placeholder 2">
            <a:extLst>
              <a:ext uri="{FF2B5EF4-FFF2-40B4-BE49-F238E27FC236}">
                <a16:creationId xmlns:a16="http://schemas.microsoft.com/office/drawing/2014/main" id="{4AC4816D-F00B-4A7B-B6C6-CCAD07B818F4}"/>
              </a:ext>
            </a:extLst>
          </p:cNvPr>
          <p:cNvSpPr>
            <a:spLocks noGrp="1"/>
          </p:cNvSpPr>
          <p:nvPr>
            <p:ph type="body" sz="quarter" idx="15"/>
          </p:nvPr>
        </p:nvSpPr>
        <p:spPr>
          <a:xfrm>
            <a:off x="4878642" y="277088"/>
            <a:ext cx="7069518" cy="4094163"/>
          </a:xfrm>
        </p:spPr>
        <p:txBody>
          <a:bodyPr/>
          <a:lstStyle/>
          <a:p>
            <a:r>
              <a:rPr lang="en-GB" b="1" dirty="0"/>
              <a:t>Happily, it is painless to convert between string slices (&amp;str) and  Strings:</a:t>
            </a:r>
          </a:p>
          <a:p>
            <a:endParaRPr lang="en-GB" b="1" dirty="0"/>
          </a:p>
          <a:p>
            <a:r>
              <a:rPr lang="en-GB" b="1" dirty="0"/>
              <a:t>Converting from &amp;str to String:</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a:t>Converting from String to &amp;str:</a:t>
            </a:r>
          </a:p>
          <a:p>
            <a:endParaRPr lang="en-GB" b="1" dirty="0"/>
          </a:p>
        </p:txBody>
      </p:sp>
      <p:sp>
        <p:nvSpPr>
          <p:cNvPr id="4" name="TextBox 3">
            <a:extLst>
              <a:ext uri="{FF2B5EF4-FFF2-40B4-BE49-F238E27FC236}">
                <a16:creationId xmlns:a16="http://schemas.microsoft.com/office/drawing/2014/main" id="{7A974015-5548-4D4B-A8C6-562E4F55A72F}"/>
              </a:ext>
            </a:extLst>
          </p:cNvPr>
          <p:cNvSpPr txBox="1"/>
          <p:nvPr/>
        </p:nvSpPr>
        <p:spPr>
          <a:xfrm>
            <a:off x="4854245" y="1611255"/>
            <a:ext cx="6088387" cy="1667859"/>
          </a:xfrm>
          <a:prstGeom prst="rect">
            <a:avLst/>
          </a:prstGeom>
          <a:solidFill>
            <a:schemeClr val="tx1">
              <a:lumMod val="10000"/>
              <a:lumOff val="90000"/>
            </a:schemeClr>
          </a:solidFill>
        </p:spPr>
        <p:txBody>
          <a:bodyPr vert="horz" wrap="square" lIns="0" tIns="0" rIns="0" bIns="0" rtlCol="0" anchor="t" anchorCtr="0">
            <a:noAutofit/>
          </a:bodyPr>
          <a:lstStyle/>
          <a:p>
            <a:pPr algn="l"/>
            <a:r>
              <a:rPr lang="en-GB" sz="1400" dirty="0" err="1">
                <a:solidFill>
                  <a:srgbClr val="0070C0"/>
                </a:solidFill>
                <a:latin typeface="Consolas" panose="020B0609020204030204" pitchFamily="49" charset="0"/>
              </a:rPr>
              <a:t>fn</a:t>
            </a:r>
            <a:r>
              <a:rPr lang="en-GB" sz="1400" dirty="0">
                <a:latin typeface="Consolas" panose="020B0609020204030204" pitchFamily="49" charset="0"/>
              </a:rPr>
              <a:t> main() {</a:t>
            </a:r>
          </a:p>
          <a:p>
            <a:pPr algn="l"/>
            <a:r>
              <a:rPr lang="en-US" sz="1400" dirty="0">
                <a:latin typeface="Consolas" panose="020B0609020204030204" pitchFamily="49" charset="0"/>
              </a:rPr>
              <a:t>    </a:t>
            </a:r>
            <a:r>
              <a:rPr lang="en-US" sz="1400" dirty="0">
                <a:solidFill>
                  <a:srgbClr val="0070C0"/>
                </a:solidFill>
                <a:latin typeface="Consolas" panose="020B0609020204030204" pitchFamily="49" charset="0"/>
              </a:rPr>
              <a:t>let</a:t>
            </a:r>
            <a:r>
              <a:rPr lang="en-US" sz="1400" dirty="0">
                <a:latin typeface="Consolas" panose="020B0609020204030204" pitchFamily="49" charset="0"/>
              </a:rPr>
              <a:t> </a:t>
            </a:r>
            <a:r>
              <a:rPr lang="en-US" sz="1400" dirty="0" err="1">
                <a:latin typeface="Consolas" panose="020B0609020204030204" pitchFamily="49" charset="0"/>
              </a:rPr>
              <a:t>critter_str</a:t>
            </a:r>
            <a:r>
              <a:rPr lang="en-US" sz="1400" dirty="0">
                <a:latin typeface="Consolas" panose="020B0609020204030204" pitchFamily="49" charset="0"/>
              </a:rPr>
              <a:t>: &amp;str = </a:t>
            </a:r>
            <a:r>
              <a:rPr lang="en-US" sz="1400" dirty="0">
                <a:solidFill>
                  <a:srgbClr val="7030A0"/>
                </a:solidFill>
                <a:latin typeface="Consolas" panose="020B0609020204030204" pitchFamily="49" charset="0"/>
              </a:rPr>
              <a:t>"crustacean"</a:t>
            </a:r>
            <a:r>
              <a:rPr lang="en-US" sz="1400" dirty="0">
                <a:latin typeface="Consolas" panose="020B0609020204030204" pitchFamily="49" charset="0"/>
              </a:rPr>
              <a:t>;</a:t>
            </a:r>
          </a:p>
          <a:p>
            <a:pPr algn="l"/>
            <a:r>
              <a:rPr lang="en-US" sz="1400" dirty="0">
                <a:latin typeface="Consolas" panose="020B0609020204030204" pitchFamily="49" charset="0"/>
              </a:rPr>
              <a:t>    </a:t>
            </a:r>
            <a:r>
              <a:rPr lang="en-US" sz="1400" dirty="0">
                <a:solidFill>
                  <a:srgbClr val="0070C0"/>
                </a:solidFill>
                <a:latin typeface="Consolas" panose="020B0609020204030204" pitchFamily="49" charset="0"/>
              </a:rPr>
              <a:t>let</a:t>
            </a:r>
            <a:r>
              <a:rPr lang="en-US" sz="1400" dirty="0">
                <a:latin typeface="Consolas" panose="020B0609020204030204" pitchFamily="49" charset="0"/>
              </a:rPr>
              <a:t> </a:t>
            </a:r>
            <a:r>
              <a:rPr lang="en-US" sz="1400" dirty="0" err="1">
                <a:latin typeface="Consolas" panose="020B0609020204030204" pitchFamily="49" charset="0"/>
              </a:rPr>
              <a:t>critter_string</a:t>
            </a:r>
            <a:r>
              <a:rPr lang="en-US" sz="1400" dirty="0">
                <a:latin typeface="Consolas" panose="020B0609020204030204" pitchFamily="49" charset="0"/>
              </a:rPr>
              <a:t>: String = </a:t>
            </a:r>
            <a:r>
              <a:rPr lang="en-US" sz="1400" b="1" dirty="0">
                <a:latin typeface="Consolas" panose="020B0609020204030204" pitchFamily="49" charset="0"/>
              </a:rPr>
              <a:t>String::from(</a:t>
            </a:r>
            <a:r>
              <a:rPr lang="en-US" sz="1400" dirty="0" err="1">
                <a:latin typeface="Consolas" panose="020B0609020204030204" pitchFamily="49" charset="0"/>
              </a:rPr>
              <a:t>critter_str</a:t>
            </a:r>
            <a:r>
              <a:rPr lang="en-US" sz="1400" b="1" dirty="0">
                <a:latin typeface="Consolas" panose="020B0609020204030204" pitchFamily="49" charset="0"/>
              </a:rPr>
              <a:t>)</a:t>
            </a:r>
            <a:r>
              <a:rPr lang="en-US" sz="1400" dirty="0">
                <a:latin typeface="Consolas" panose="020B0609020204030204" pitchFamily="49" charset="0"/>
              </a:rPr>
              <a:t>;</a:t>
            </a:r>
          </a:p>
          <a:p>
            <a:pPr algn="l"/>
            <a:r>
              <a:rPr lang="en-US" sz="1400" dirty="0">
                <a:latin typeface="Consolas" panose="020B0609020204030204" pitchFamily="49" charset="0"/>
              </a:rPr>
              <a:t>    </a:t>
            </a:r>
            <a:r>
              <a:rPr lang="en-US" sz="1400" dirty="0">
                <a:solidFill>
                  <a:srgbClr val="0070C0"/>
                </a:solidFill>
                <a:latin typeface="Consolas" panose="020B0609020204030204" pitchFamily="49" charset="0"/>
              </a:rPr>
              <a:t>let</a:t>
            </a:r>
            <a:r>
              <a:rPr lang="en-US" sz="1400" dirty="0">
                <a:latin typeface="Consolas" panose="020B0609020204030204" pitchFamily="49" charset="0"/>
              </a:rPr>
              <a:t> critter2_string: String = </a:t>
            </a:r>
            <a:r>
              <a:rPr lang="en-US" sz="1400" b="1" dirty="0">
                <a:latin typeface="Consolas" panose="020B0609020204030204" pitchFamily="49" charset="0"/>
              </a:rPr>
              <a:t>String::from(</a:t>
            </a:r>
            <a:r>
              <a:rPr lang="en-US" sz="1400" dirty="0">
                <a:solidFill>
                  <a:srgbClr val="7030A0"/>
                </a:solidFill>
                <a:latin typeface="Consolas" panose="020B0609020204030204" pitchFamily="49" charset="0"/>
              </a:rPr>
              <a:t>"bug"</a:t>
            </a:r>
            <a:r>
              <a:rPr lang="en-US" sz="1400" b="1" dirty="0">
                <a:latin typeface="Consolas" panose="020B0609020204030204" pitchFamily="49" charset="0"/>
              </a:rPr>
              <a:t>)</a:t>
            </a:r>
            <a:r>
              <a:rPr lang="en-US" sz="1400" dirty="0">
                <a:latin typeface="Consolas" panose="020B0609020204030204" pitchFamily="49" charset="0"/>
              </a:rPr>
              <a:t>;</a:t>
            </a:r>
          </a:p>
          <a:p>
            <a:pPr algn="l"/>
            <a:r>
              <a:rPr lang="en-US" sz="1400" dirty="0">
                <a:latin typeface="Consolas" panose="020B0609020204030204" pitchFamily="49" charset="0"/>
              </a:rPr>
              <a:t>     </a:t>
            </a:r>
          </a:p>
          <a:p>
            <a:pPr algn="l"/>
            <a:r>
              <a:rPr lang="en-US" sz="1400" dirty="0">
                <a:latin typeface="Consolas" panose="020B0609020204030204" pitchFamily="49" charset="0"/>
              </a:rPr>
              <a:t>    </a:t>
            </a:r>
            <a:r>
              <a:rPr lang="en-US" sz="1400" dirty="0" err="1">
                <a:solidFill>
                  <a:srgbClr val="00B050"/>
                </a:solidFill>
                <a:latin typeface="Consolas" panose="020B0609020204030204" pitchFamily="49" charset="0"/>
              </a:rPr>
              <a:t>println</a:t>
            </a:r>
            <a:r>
              <a:rPr lang="en-US" sz="1400" dirty="0">
                <a:solidFill>
                  <a:srgbClr val="00B050"/>
                </a:solidFill>
                <a:latin typeface="Consolas" panose="020B0609020204030204" pitchFamily="49" charset="0"/>
              </a:rPr>
              <a:t>!</a:t>
            </a:r>
            <a:r>
              <a:rPr lang="en-US" sz="1400" dirty="0">
                <a:latin typeface="Consolas" panose="020B0609020204030204" pitchFamily="49" charset="0"/>
              </a:rPr>
              <a:t>(</a:t>
            </a:r>
            <a:r>
              <a:rPr lang="en-US" sz="1400" dirty="0">
                <a:solidFill>
                  <a:srgbClr val="7030A0"/>
                </a:solidFill>
                <a:latin typeface="Consolas" panose="020B0609020204030204" pitchFamily="49" charset="0"/>
              </a:rPr>
              <a:t>"1st Critter is … {}"</a:t>
            </a:r>
            <a:r>
              <a:rPr lang="en-US" sz="1400" dirty="0">
                <a:latin typeface="Consolas" panose="020B0609020204030204" pitchFamily="49" charset="0"/>
              </a:rPr>
              <a:t>, </a:t>
            </a:r>
            <a:r>
              <a:rPr lang="en-US" sz="1400" dirty="0" err="1">
                <a:latin typeface="Consolas" panose="020B0609020204030204" pitchFamily="49" charset="0"/>
              </a:rPr>
              <a:t>critter_string</a:t>
            </a:r>
            <a:r>
              <a:rPr lang="en-US" sz="1400" dirty="0">
                <a:latin typeface="Consolas" panose="020B0609020204030204" pitchFamily="49" charset="0"/>
              </a:rPr>
              <a:t>);</a:t>
            </a:r>
          </a:p>
          <a:p>
            <a:r>
              <a:rPr lang="en-US" sz="1400" dirty="0">
                <a:solidFill>
                  <a:srgbClr val="00B050"/>
                </a:solidFill>
                <a:latin typeface="Consolas" panose="020B0609020204030204" pitchFamily="49" charset="0"/>
              </a:rPr>
              <a:t>    </a:t>
            </a:r>
            <a:r>
              <a:rPr lang="en-US" sz="1400" dirty="0" err="1">
                <a:solidFill>
                  <a:srgbClr val="00B050"/>
                </a:solidFill>
                <a:latin typeface="Consolas" panose="020B0609020204030204" pitchFamily="49" charset="0"/>
              </a:rPr>
              <a:t>println</a:t>
            </a:r>
            <a:r>
              <a:rPr lang="en-US" sz="1400" dirty="0">
                <a:solidFill>
                  <a:srgbClr val="00B050"/>
                </a:solidFill>
                <a:latin typeface="Consolas" panose="020B0609020204030204" pitchFamily="49" charset="0"/>
              </a:rPr>
              <a:t>!</a:t>
            </a:r>
            <a:r>
              <a:rPr lang="en-US" sz="1400" dirty="0">
                <a:latin typeface="Consolas" panose="020B0609020204030204" pitchFamily="49" charset="0"/>
              </a:rPr>
              <a:t>(</a:t>
            </a:r>
            <a:r>
              <a:rPr lang="en-US" sz="1400" dirty="0">
                <a:solidFill>
                  <a:srgbClr val="7030A0"/>
                </a:solidFill>
                <a:latin typeface="Consolas" panose="020B0609020204030204" pitchFamily="49" charset="0"/>
              </a:rPr>
              <a:t>"2nd Critter is … {}"</a:t>
            </a:r>
            <a:r>
              <a:rPr lang="en-US" sz="1400" dirty="0">
                <a:latin typeface="Consolas" panose="020B0609020204030204" pitchFamily="49" charset="0"/>
              </a:rPr>
              <a:t>, critter2_string);</a:t>
            </a:r>
          </a:p>
          <a:p>
            <a:pPr algn="l"/>
            <a:r>
              <a:rPr lang="en-GB" sz="1400" dirty="0">
                <a:latin typeface="Consolas" panose="020B0609020204030204" pitchFamily="49" charset="0"/>
              </a:rPr>
              <a:t>}</a:t>
            </a:r>
          </a:p>
        </p:txBody>
      </p:sp>
      <p:pic>
        <p:nvPicPr>
          <p:cNvPr id="5" name="Picture 2" descr="logo">
            <a:extLst>
              <a:ext uri="{FF2B5EF4-FFF2-40B4-BE49-F238E27FC236}">
                <a16:creationId xmlns:a16="http://schemas.microsoft.com/office/drawing/2014/main" id="{52BBA4C8-3D05-42A4-B091-91A2510EBB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5428" y="1611255"/>
            <a:ext cx="441370" cy="40987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008A062-7DD1-4226-A5FF-F964E92E560E}"/>
              </a:ext>
            </a:extLst>
          </p:cNvPr>
          <p:cNvSpPr txBox="1"/>
          <p:nvPr/>
        </p:nvSpPr>
        <p:spPr>
          <a:xfrm>
            <a:off x="4909339" y="4527816"/>
            <a:ext cx="6007597" cy="1092137"/>
          </a:xfrm>
          <a:prstGeom prst="rect">
            <a:avLst/>
          </a:prstGeom>
          <a:solidFill>
            <a:schemeClr val="tx1">
              <a:lumMod val="10000"/>
              <a:lumOff val="90000"/>
            </a:schemeClr>
          </a:solidFill>
        </p:spPr>
        <p:txBody>
          <a:bodyPr vert="horz" wrap="square" lIns="0" tIns="0" rIns="0" bIns="0" rtlCol="0" anchor="t" anchorCtr="0">
            <a:noAutofit/>
          </a:bodyPr>
          <a:lstStyle/>
          <a:p>
            <a:pPr algn="l"/>
            <a:r>
              <a:rPr lang="en-GB" sz="1400" dirty="0" err="1">
                <a:solidFill>
                  <a:srgbClr val="0070C0"/>
                </a:solidFill>
                <a:latin typeface="Consolas" panose="020B0609020204030204" pitchFamily="49" charset="0"/>
              </a:rPr>
              <a:t>fn</a:t>
            </a:r>
            <a:r>
              <a:rPr lang="en-GB" sz="1400" dirty="0">
                <a:latin typeface="Consolas" panose="020B0609020204030204" pitchFamily="49" charset="0"/>
              </a:rPr>
              <a:t> main() {</a:t>
            </a:r>
          </a:p>
          <a:p>
            <a:pPr algn="l"/>
            <a:r>
              <a:rPr lang="en-US" sz="1400" dirty="0">
                <a:latin typeface="Consolas" panose="020B0609020204030204" pitchFamily="49" charset="0"/>
              </a:rPr>
              <a:t>    </a:t>
            </a:r>
            <a:r>
              <a:rPr lang="en-US" sz="1400" dirty="0">
                <a:solidFill>
                  <a:srgbClr val="0070C0"/>
                </a:solidFill>
                <a:latin typeface="Consolas" panose="020B0609020204030204" pitchFamily="49" charset="0"/>
              </a:rPr>
              <a:t>let</a:t>
            </a:r>
            <a:r>
              <a:rPr lang="en-US" sz="1400" dirty="0">
                <a:latin typeface="Consolas" panose="020B0609020204030204" pitchFamily="49" charset="0"/>
              </a:rPr>
              <a:t> </a:t>
            </a:r>
            <a:r>
              <a:rPr lang="en-US" sz="1400" dirty="0" err="1">
                <a:latin typeface="Consolas" panose="020B0609020204030204" pitchFamily="49" charset="0"/>
              </a:rPr>
              <a:t>fruit_string</a:t>
            </a:r>
            <a:r>
              <a:rPr lang="en-US" sz="1400" dirty="0">
                <a:latin typeface="Consolas" panose="020B0609020204030204" pitchFamily="49" charset="0"/>
              </a:rPr>
              <a:t>: String = String::from(</a:t>
            </a:r>
            <a:r>
              <a:rPr lang="en-US" sz="1400" dirty="0">
                <a:solidFill>
                  <a:srgbClr val="7030A0"/>
                </a:solidFill>
                <a:latin typeface="Consolas" panose="020B0609020204030204" pitchFamily="49" charset="0"/>
              </a:rPr>
              <a:t>"Orange"</a:t>
            </a:r>
            <a:r>
              <a:rPr lang="en-US" sz="1400" dirty="0">
                <a:latin typeface="Consolas" panose="020B0609020204030204" pitchFamily="49" charset="0"/>
              </a:rPr>
              <a:t>);</a:t>
            </a:r>
          </a:p>
          <a:p>
            <a:pPr algn="l"/>
            <a:r>
              <a:rPr lang="en-US" sz="1400" dirty="0">
                <a:latin typeface="Consolas" panose="020B0609020204030204" pitchFamily="49" charset="0"/>
              </a:rPr>
              <a:t>    </a:t>
            </a:r>
            <a:r>
              <a:rPr lang="en-US" sz="1400" dirty="0">
                <a:solidFill>
                  <a:srgbClr val="0070C0"/>
                </a:solidFill>
                <a:latin typeface="Consolas" panose="020B0609020204030204" pitchFamily="49" charset="0"/>
              </a:rPr>
              <a:t>let</a:t>
            </a:r>
            <a:r>
              <a:rPr lang="en-US" sz="1400" dirty="0">
                <a:latin typeface="Consolas" panose="020B0609020204030204" pitchFamily="49" charset="0"/>
              </a:rPr>
              <a:t> </a:t>
            </a:r>
            <a:r>
              <a:rPr lang="en-US" sz="1400" dirty="0" err="1">
                <a:latin typeface="Consolas" panose="020B0609020204030204" pitchFamily="49" charset="0"/>
              </a:rPr>
              <a:t>fruit_str</a:t>
            </a:r>
            <a:r>
              <a:rPr lang="en-US" sz="1400" dirty="0">
                <a:latin typeface="Consolas" panose="020B0609020204030204" pitchFamily="49" charset="0"/>
              </a:rPr>
              <a:t>: </a:t>
            </a:r>
            <a:r>
              <a:rPr lang="en-US" sz="1400" b="1" dirty="0">
                <a:latin typeface="Consolas" panose="020B0609020204030204" pitchFamily="49" charset="0"/>
              </a:rPr>
              <a:t>&amp;</a:t>
            </a:r>
            <a:r>
              <a:rPr lang="en-US" sz="1400" b="1" dirty="0">
                <a:solidFill>
                  <a:srgbClr val="0070C0"/>
                </a:solidFill>
                <a:latin typeface="Consolas" panose="020B0609020204030204" pitchFamily="49" charset="0"/>
              </a:rPr>
              <a:t>str</a:t>
            </a:r>
            <a:r>
              <a:rPr lang="en-US" sz="1400" b="1" dirty="0">
                <a:latin typeface="Consolas" panose="020B0609020204030204" pitchFamily="49" charset="0"/>
              </a:rPr>
              <a:t> </a:t>
            </a:r>
            <a:r>
              <a:rPr lang="en-US" sz="1400" dirty="0">
                <a:latin typeface="Consolas" panose="020B0609020204030204" pitchFamily="49" charset="0"/>
              </a:rPr>
              <a:t>= </a:t>
            </a:r>
            <a:r>
              <a:rPr lang="en-US" sz="1400" b="1" dirty="0">
                <a:latin typeface="Consolas" panose="020B0609020204030204" pitchFamily="49" charset="0"/>
              </a:rPr>
              <a:t>&amp;</a:t>
            </a:r>
            <a:r>
              <a:rPr lang="en-US" sz="1400" b="1" dirty="0" err="1">
                <a:latin typeface="Consolas" panose="020B0609020204030204" pitchFamily="49" charset="0"/>
              </a:rPr>
              <a:t>fruit_string</a:t>
            </a:r>
            <a:r>
              <a:rPr lang="en-US" sz="1400" b="1" dirty="0">
                <a:latin typeface="Consolas" panose="020B0609020204030204" pitchFamily="49" charset="0"/>
              </a:rPr>
              <a:t>;</a:t>
            </a:r>
          </a:p>
          <a:p>
            <a:pPr algn="l"/>
            <a:r>
              <a:rPr lang="en-US" sz="1400" dirty="0">
                <a:latin typeface="Consolas" panose="020B0609020204030204" pitchFamily="49" charset="0"/>
              </a:rPr>
              <a:t>    </a:t>
            </a:r>
            <a:r>
              <a:rPr lang="en-US" sz="1400" dirty="0" err="1">
                <a:solidFill>
                  <a:srgbClr val="00B050"/>
                </a:solidFill>
                <a:latin typeface="Consolas" panose="020B0609020204030204" pitchFamily="49" charset="0"/>
              </a:rPr>
              <a:t>println</a:t>
            </a:r>
            <a:r>
              <a:rPr lang="en-US" sz="1400" dirty="0">
                <a:solidFill>
                  <a:srgbClr val="00B050"/>
                </a:solidFill>
                <a:latin typeface="Consolas" panose="020B0609020204030204" pitchFamily="49" charset="0"/>
              </a:rPr>
              <a:t>!</a:t>
            </a:r>
            <a:r>
              <a:rPr lang="en-US" sz="1400" dirty="0">
                <a:latin typeface="Consolas" panose="020B0609020204030204" pitchFamily="49" charset="0"/>
              </a:rPr>
              <a:t>(</a:t>
            </a:r>
            <a:r>
              <a:rPr lang="en-US" sz="1400" dirty="0">
                <a:solidFill>
                  <a:srgbClr val="7030A0"/>
                </a:solidFill>
                <a:latin typeface="Consolas" panose="020B0609020204030204" pitchFamily="49" charset="0"/>
              </a:rPr>
              <a:t>"1st Fruit is … {}"</a:t>
            </a:r>
            <a:r>
              <a:rPr lang="en-US" sz="1400" dirty="0">
                <a:latin typeface="Consolas" panose="020B0609020204030204" pitchFamily="49" charset="0"/>
              </a:rPr>
              <a:t>, </a:t>
            </a:r>
            <a:r>
              <a:rPr lang="en-US" sz="1400" dirty="0" err="1">
                <a:latin typeface="Consolas" panose="020B0609020204030204" pitchFamily="49" charset="0"/>
              </a:rPr>
              <a:t>fruit_str</a:t>
            </a:r>
            <a:r>
              <a:rPr lang="en-US" sz="1400" dirty="0">
                <a:latin typeface="Consolas" panose="020B0609020204030204" pitchFamily="49" charset="0"/>
              </a:rPr>
              <a:t>);</a:t>
            </a:r>
            <a:endParaRPr lang="en-GB" sz="1400" dirty="0">
              <a:latin typeface="Consolas" panose="020B0609020204030204" pitchFamily="49" charset="0"/>
            </a:endParaRPr>
          </a:p>
          <a:p>
            <a:pPr algn="l"/>
            <a:r>
              <a:rPr lang="en-GB" sz="1400" dirty="0">
                <a:latin typeface="Consolas" panose="020B0609020204030204" pitchFamily="49" charset="0"/>
              </a:rPr>
              <a:t>}</a:t>
            </a:r>
          </a:p>
        </p:txBody>
      </p:sp>
      <p:pic>
        <p:nvPicPr>
          <p:cNvPr id="10" name="Picture 2" descr="logo">
            <a:extLst>
              <a:ext uri="{FF2B5EF4-FFF2-40B4-BE49-F238E27FC236}">
                <a16:creationId xmlns:a16="http://schemas.microsoft.com/office/drawing/2014/main" id="{1D78384A-8D8E-47BD-88EB-C033150D71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8317" y="4559952"/>
            <a:ext cx="441370" cy="40987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396B9E1-C848-4CF1-8A25-30D943C3BE87}"/>
              </a:ext>
            </a:extLst>
          </p:cNvPr>
          <p:cNvSpPr txBox="1"/>
          <p:nvPr/>
        </p:nvSpPr>
        <p:spPr>
          <a:xfrm>
            <a:off x="8673831" y="3261420"/>
            <a:ext cx="2882967" cy="461665"/>
          </a:xfrm>
          <a:prstGeom prst="rect">
            <a:avLst/>
          </a:prstGeom>
          <a:solidFill>
            <a:srgbClr val="000000"/>
          </a:solidFill>
        </p:spPr>
        <p:txBody>
          <a:bodyPr wrap="square">
            <a:spAutoFit/>
          </a:bodyPr>
          <a:lstStyle/>
          <a:p>
            <a:r>
              <a:rPr lang="en-US" sz="1200" b="1" dirty="0">
                <a:solidFill>
                  <a:schemeClr val="bg1"/>
                </a:solidFill>
                <a:latin typeface="Consolas" panose="020B0609020204030204" pitchFamily="49" charset="0"/>
              </a:rPr>
              <a:t>1st Critter is … crustacean</a:t>
            </a:r>
          </a:p>
          <a:p>
            <a:r>
              <a:rPr lang="en-US" sz="1200" b="1" dirty="0">
                <a:solidFill>
                  <a:schemeClr val="bg1"/>
                </a:solidFill>
                <a:latin typeface="Consolas" panose="020B0609020204030204" pitchFamily="49" charset="0"/>
              </a:rPr>
              <a:t>2nd Critter is … bug</a:t>
            </a:r>
            <a:endParaRPr lang="en-GB" sz="1200" b="1" dirty="0">
              <a:solidFill>
                <a:srgbClr val="FFFF00"/>
              </a:solidFill>
              <a:latin typeface="Consolas" panose="020B0609020204030204" pitchFamily="49" charset="0"/>
            </a:endParaRPr>
          </a:p>
        </p:txBody>
      </p:sp>
      <p:sp>
        <p:nvSpPr>
          <p:cNvPr id="12" name="TextBox 11">
            <a:extLst>
              <a:ext uri="{FF2B5EF4-FFF2-40B4-BE49-F238E27FC236}">
                <a16:creationId xmlns:a16="http://schemas.microsoft.com/office/drawing/2014/main" id="{8801F658-FE1B-43F2-B075-7935CBBD3978}"/>
              </a:ext>
            </a:extLst>
          </p:cNvPr>
          <p:cNvSpPr txBox="1"/>
          <p:nvPr/>
        </p:nvSpPr>
        <p:spPr>
          <a:xfrm>
            <a:off x="7426603" y="3261420"/>
            <a:ext cx="1192213" cy="461665"/>
          </a:xfrm>
          <a:prstGeom prst="rect">
            <a:avLst/>
          </a:prstGeom>
          <a:solidFill>
            <a:srgbClr val="00B050"/>
          </a:solidFill>
        </p:spPr>
        <p:txBody>
          <a:bodyPr wrap="square" anchor="ctr">
            <a:noAutofit/>
          </a:bodyPr>
          <a:lstStyle/>
          <a:p>
            <a:pPr algn="ctr"/>
            <a:r>
              <a:rPr lang="en-GB" dirty="0">
                <a:solidFill>
                  <a:schemeClr val="bg1"/>
                </a:solidFill>
              </a:rPr>
              <a:t>STDOUT</a:t>
            </a:r>
          </a:p>
        </p:txBody>
      </p:sp>
      <p:sp>
        <p:nvSpPr>
          <p:cNvPr id="13" name="TextBox 12">
            <a:extLst>
              <a:ext uri="{FF2B5EF4-FFF2-40B4-BE49-F238E27FC236}">
                <a16:creationId xmlns:a16="http://schemas.microsoft.com/office/drawing/2014/main" id="{8157D0C0-9138-458B-B01C-24855034BF24}"/>
              </a:ext>
            </a:extLst>
          </p:cNvPr>
          <p:cNvSpPr txBox="1"/>
          <p:nvPr/>
        </p:nvSpPr>
        <p:spPr>
          <a:xfrm>
            <a:off x="8673830" y="5667201"/>
            <a:ext cx="2882967" cy="276999"/>
          </a:xfrm>
          <a:prstGeom prst="rect">
            <a:avLst/>
          </a:prstGeom>
          <a:solidFill>
            <a:srgbClr val="000000"/>
          </a:solidFill>
        </p:spPr>
        <p:txBody>
          <a:bodyPr wrap="square">
            <a:spAutoFit/>
          </a:bodyPr>
          <a:lstStyle/>
          <a:p>
            <a:r>
              <a:rPr lang="en-US" sz="1200" b="1" dirty="0">
                <a:solidFill>
                  <a:schemeClr val="bg1"/>
                </a:solidFill>
                <a:latin typeface="Consolas" panose="020B0609020204030204" pitchFamily="49" charset="0"/>
              </a:rPr>
              <a:t>1st Fruit is … Orange</a:t>
            </a:r>
            <a:endParaRPr lang="en-GB" sz="1200" b="1" dirty="0">
              <a:solidFill>
                <a:srgbClr val="FFFF00"/>
              </a:solidFill>
              <a:latin typeface="Consolas" panose="020B0609020204030204" pitchFamily="49" charset="0"/>
            </a:endParaRPr>
          </a:p>
        </p:txBody>
      </p:sp>
      <p:sp>
        <p:nvSpPr>
          <p:cNvPr id="14" name="TextBox 13">
            <a:extLst>
              <a:ext uri="{FF2B5EF4-FFF2-40B4-BE49-F238E27FC236}">
                <a16:creationId xmlns:a16="http://schemas.microsoft.com/office/drawing/2014/main" id="{E21CE628-BBFC-4E57-A66A-B56F8445AB39}"/>
              </a:ext>
            </a:extLst>
          </p:cNvPr>
          <p:cNvSpPr txBox="1"/>
          <p:nvPr/>
        </p:nvSpPr>
        <p:spPr>
          <a:xfrm>
            <a:off x="7426603" y="5663287"/>
            <a:ext cx="1192213" cy="280914"/>
          </a:xfrm>
          <a:prstGeom prst="rect">
            <a:avLst/>
          </a:prstGeom>
          <a:solidFill>
            <a:srgbClr val="00B050"/>
          </a:solidFill>
        </p:spPr>
        <p:txBody>
          <a:bodyPr wrap="square" anchor="ctr">
            <a:noAutofit/>
          </a:bodyPr>
          <a:lstStyle/>
          <a:p>
            <a:pPr algn="ctr"/>
            <a:r>
              <a:rPr lang="en-GB" dirty="0">
                <a:solidFill>
                  <a:schemeClr val="bg1"/>
                </a:solidFill>
              </a:rPr>
              <a:t>STDOUT</a:t>
            </a:r>
          </a:p>
        </p:txBody>
      </p:sp>
    </p:spTree>
    <p:extLst>
      <p:ext uri="{BB962C8B-B14F-4D97-AF65-F5344CB8AC3E}">
        <p14:creationId xmlns:p14="http://schemas.microsoft.com/office/powerpoint/2010/main" val="3683659580"/>
      </p:ext>
    </p:extLst>
  </p:cSld>
  <p:clrMapOvr>
    <a:masterClrMapping/>
  </p:clrMapOvr>
</p:sld>
</file>

<file path=ppt/theme/theme1.xml><?xml version="1.0" encoding="utf-8"?>
<a:theme xmlns:a="http://schemas.openxmlformats.org/drawingml/2006/main" name="Office Them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ndA">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QA - NEW Powerpoint template_v3.0" id="{757C6B63-E14D-49F7-B3A2-1526B7ACA66B}" vid="{484D6699-C988-4F0E-BCF1-0F87882683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QA - NEW Powerpoint template_with instructions</Template>
  <TotalTime>12872</TotalTime>
  <Words>3983</Words>
  <Application>Microsoft Office PowerPoint</Application>
  <PresentationFormat>Widescreen</PresentationFormat>
  <Paragraphs>724</Paragraphs>
  <Slides>24</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Consolas</vt:lpstr>
      <vt:lpstr>Helvetica Neue</vt:lpstr>
      <vt:lpstr>Krana Fat B</vt:lpstr>
      <vt:lpstr>Montserrat</vt:lpstr>
      <vt:lpstr>Source Serif 4</vt:lpstr>
      <vt:lpstr>Office Theme</vt:lpstr>
      <vt:lpstr>C to Rust : Chapter 3 Strings</vt:lpstr>
      <vt:lpstr>PowerPoint Presentation</vt:lpstr>
      <vt:lpstr>PowerPoint Presentation</vt:lpstr>
      <vt:lpstr>PowerPoint Presentation</vt:lpstr>
      <vt:lpstr>PowerPoint Presentation</vt:lpstr>
      <vt:lpstr>PowerPoint Presentation</vt:lpstr>
      <vt:lpstr>PowerPoint Presentation</vt:lpstr>
      <vt:lpstr>C to Rust Lab #5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 to Rust Lab #6</vt:lpstr>
      <vt:lpstr>PowerPoint Presentation</vt:lpstr>
      <vt:lpstr>Any questions?</vt:lpstr>
      <vt:lpstr>Appendices</vt:lpstr>
      <vt:lpstr>PowerPoint Presentation</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CyberLaunch</dc:title>
  <dc:subject/>
  <dc:creator>Grove, Susan</dc:creator>
  <cp:keywords/>
  <dc:description/>
  <cp:lastModifiedBy>Fishpool, Mark</cp:lastModifiedBy>
  <cp:revision>1124</cp:revision>
  <cp:lastPrinted>2019-07-11T13:24:49Z</cp:lastPrinted>
  <dcterms:created xsi:type="dcterms:W3CDTF">2019-07-10T13:11:53Z</dcterms:created>
  <dcterms:modified xsi:type="dcterms:W3CDTF">2023-09-17T15:56:52Z</dcterms:modified>
  <cp:category/>
</cp:coreProperties>
</file>